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3"/>
  </p:notesMasterIdLst>
  <p:sldIdLst>
    <p:sldId id="256" r:id="rId2"/>
    <p:sldId id="276" r:id="rId3"/>
    <p:sldId id="277" r:id="rId4"/>
    <p:sldId id="262" r:id="rId5"/>
    <p:sldId id="260" r:id="rId6"/>
    <p:sldId id="265" r:id="rId7"/>
    <p:sldId id="266" r:id="rId8"/>
    <p:sldId id="261" r:id="rId9"/>
    <p:sldId id="267" r:id="rId10"/>
    <p:sldId id="268" r:id="rId11"/>
    <p:sldId id="257" r:id="rId12"/>
    <p:sldId id="258" r:id="rId13"/>
    <p:sldId id="270" r:id="rId14"/>
    <p:sldId id="274" r:id="rId15"/>
    <p:sldId id="272" r:id="rId16"/>
    <p:sldId id="273" r:id="rId17"/>
    <p:sldId id="275" r:id="rId18"/>
    <p:sldId id="271" r:id="rId19"/>
    <p:sldId id="278" r:id="rId20"/>
    <p:sldId id="279" r:id="rId21"/>
    <p:sldId id="280" r:id="rId22"/>
  </p:sldIdLst>
  <p:sldSz cx="12192000" cy="6858000"/>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183" autoAdjust="0"/>
  </p:normalViewPr>
  <p:slideViewPr>
    <p:cSldViewPr snapToGrid="0">
      <p:cViewPr varScale="1">
        <p:scale>
          <a:sx n="94" d="100"/>
          <a:sy n="94" d="100"/>
        </p:scale>
        <p:origin x="12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4CC56AB2-7C9B-410A-BCF8-190AAB41660B}" type="datetimeFigureOut">
              <a:rPr lang="en-GB" smtClean="0"/>
              <a:t>10/08/2023</a:t>
            </a:fld>
            <a:endParaRPr lang="en-GB"/>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2F2D84C6-3DEF-4C23-A740-AC0EECB256FF}" type="slidenum">
              <a:rPr lang="en-GB" smtClean="0"/>
              <a:t>‹#›</a:t>
            </a:fld>
            <a:endParaRPr lang="en-GB"/>
          </a:p>
        </p:txBody>
      </p:sp>
    </p:spTree>
    <p:extLst>
      <p:ext uri="{BB962C8B-B14F-4D97-AF65-F5344CB8AC3E}">
        <p14:creationId xmlns:p14="http://schemas.microsoft.com/office/powerpoint/2010/main" val="185908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2D84C6-3DEF-4C23-A740-AC0EECB256FF}" type="slidenum">
              <a:rPr lang="en-GB" smtClean="0"/>
              <a:t>1</a:t>
            </a:fld>
            <a:endParaRPr lang="en-GB"/>
          </a:p>
        </p:txBody>
      </p:sp>
    </p:spTree>
    <p:extLst>
      <p:ext uri="{BB962C8B-B14F-4D97-AF65-F5344CB8AC3E}">
        <p14:creationId xmlns:p14="http://schemas.microsoft.com/office/powerpoint/2010/main" val="1711074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By 2050, heatwaves like that seen in 2018 are expected to happen every other year.</a:t>
            </a:r>
          </a:p>
          <a:p>
            <a:r>
              <a:rPr lang="en-US" dirty="0"/>
              <a:t>In 50 years' time, by 2070 we project:</a:t>
            </a:r>
          </a:p>
          <a:p>
            <a:r>
              <a:rPr lang="en-US" dirty="0"/>
              <a:t>Winter will be between 1 and 4.5°C warmer and up to 30% wetter</a:t>
            </a:r>
          </a:p>
          <a:p>
            <a:r>
              <a:rPr lang="en-US" dirty="0"/>
              <a:t>Summer will be between 1 and 6°C warmer and up to 60% drier</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GB" dirty="0"/>
          </a:p>
        </p:txBody>
      </p:sp>
      <p:sp>
        <p:nvSpPr>
          <p:cNvPr id="4" name="Slide Number Placeholder 3"/>
          <p:cNvSpPr>
            <a:spLocks noGrp="1"/>
          </p:cNvSpPr>
          <p:nvPr>
            <p:ph type="sldNum" sz="quarter" idx="5"/>
          </p:nvPr>
        </p:nvSpPr>
        <p:spPr/>
        <p:txBody>
          <a:bodyPr/>
          <a:lstStyle/>
          <a:p>
            <a:fld id="{2F2D84C6-3DEF-4C23-A740-AC0EECB256FF}" type="slidenum">
              <a:rPr lang="en-GB" smtClean="0"/>
              <a:t>11</a:t>
            </a:fld>
            <a:endParaRPr lang="en-GB"/>
          </a:p>
        </p:txBody>
      </p:sp>
    </p:spTree>
    <p:extLst>
      <p:ext uri="{BB962C8B-B14F-4D97-AF65-F5344CB8AC3E}">
        <p14:creationId xmlns:p14="http://schemas.microsoft.com/office/powerpoint/2010/main" val="3934669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2D84C6-3DEF-4C23-A740-AC0EECB256FF}" type="slidenum">
              <a:rPr lang="en-GB" smtClean="0"/>
              <a:t>12</a:t>
            </a:fld>
            <a:endParaRPr lang="en-GB"/>
          </a:p>
        </p:txBody>
      </p:sp>
    </p:spTree>
    <p:extLst>
      <p:ext uri="{BB962C8B-B14F-4D97-AF65-F5344CB8AC3E}">
        <p14:creationId xmlns:p14="http://schemas.microsoft.com/office/powerpoint/2010/main" val="3720734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2D84C6-3DEF-4C23-A740-AC0EECB256FF}" type="slidenum">
              <a:rPr lang="en-GB" smtClean="0"/>
              <a:t>13</a:t>
            </a:fld>
            <a:endParaRPr lang="en-GB"/>
          </a:p>
        </p:txBody>
      </p:sp>
    </p:spTree>
    <p:extLst>
      <p:ext uri="{BB962C8B-B14F-4D97-AF65-F5344CB8AC3E}">
        <p14:creationId xmlns:p14="http://schemas.microsoft.com/office/powerpoint/2010/main" val="656410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2D84C6-3DEF-4C23-A740-AC0EECB256FF}" type="slidenum">
              <a:rPr lang="en-GB" smtClean="0"/>
              <a:t>14</a:t>
            </a:fld>
            <a:endParaRPr lang="en-GB"/>
          </a:p>
        </p:txBody>
      </p:sp>
    </p:spTree>
    <p:extLst>
      <p:ext uri="{BB962C8B-B14F-4D97-AF65-F5344CB8AC3E}">
        <p14:creationId xmlns:p14="http://schemas.microsoft.com/office/powerpoint/2010/main" val="2041947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2D84C6-3DEF-4C23-A740-AC0EECB256FF}" type="slidenum">
              <a:rPr lang="en-GB" smtClean="0"/>
              <a:t>15</a:t>
            </a:fld>
            <a:endParaRPr lang="en-GB"/>
          </a:p>
        </p:txBody>
      </p:sp>
    </p:spTree>
    <p:extLst>
      <p:ext uri="{BB962C8B-B14F-4D97-AF65-F5344CB8AC3E}">
        <p14:creationId xmlns:p14="http://schemas.microsoft.com/office/powerpoint/2010/main" val="2548345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2D84C6-3DEF-4C23-A740-AC0EECB256FF}" type="slidenum">
              <a:rPr lang="en-GB" smtClean="0"/>
              <a:t>16</a:t>
            </a:fld>
            <a:endParaRPr lang="en-GB"/>
          </a:p>
        </p:txBody>
      </p:sp>
    </p:spTree>
    <p:extLst>
      <p:ext uri="{BB962C8B-B14F-4D97-AF65-F5344CB8AC3E}">
        <p14:creationId xmlns:p14="http://schemas.microsoft.com/office/powerpoint/2010/main" val="3432800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2D84C6-3DEF-4C23-A740-AC0EECB256FF}" type="slidenum">
              <a:rPr lang="en-GB" smtClean="0"/>
              <a:t>17</a:t>
            </a:fld>
            <a:endParaRPr lang="en-GB"/>
          </a:p>
        </p:txBody>
      </p:sp>
    </p:spTree>
    <p:extLst>
      <p:ext uri="{BB962C8B-B14F-4D97-AF65-F5344CB8AC3E}">
        <p14:creationId xmlns:p14="http://schemas.microsoft.com/office/powerpoint/2010/main" val="1692583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2D84C6-3DEF-4C23-A740-AC0EECB256FF}" type="slidenum">
              <a:rPr lang="en-GB" smtClean="0"/>
              <a:t>18</a:t>
            </a:fld>
            <a:endParaRPr lang="en-GB"/>
          </a:p>
        </p:txBody>
      </p:sp>
    </p:spTree>
    <p:extLst>
      <p:ext uri="{BB962C8B-B14F-4D97-AF65-F5344CB8AC3E}">
        <p14:creationId xmlns:p14="http://schemas.microsoft.com/office/powerpoint/2010/main" val="211838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Antonio Guterres- </a:t>
            </a:r>
            <a:r>
              <a:rPr lang="en-US" b="0" i="0" dirty="0">
                <a:solidFill>
                  <a:srgbClr val="333333"/>
                </a:solidFill>
                <a:effectLst/>
                <a:latin typeface="Roboto" panose="02000000000000000000" pitchFamily="2" charset="0"/>
              </a:rPr>
              <a:t>Today’s IPCC Working Group 1 report is a code red for humanity.  The alarm bells are deafening, and the evidence is irrefutable:  greenhouse‑gas emissions from fossil-fuel burning and deforestation are choking our planet and putting billions of people at immediate risk.  Global heating is affecting every region on Earth, with many of the changes becoming irreversible. We are already at 1.2°C and rising.  Warming has accelerated in recent decades.  Every fraction of a degree counts.</a:t>
            </a:r>
            <a:endParaRPr lang="en-GB" dirty="0"/>
          </a:p>
        </p:txBody>
      </p:sp>
      <p:sp>
        <p:nvSpPr>
          <p:cNvPr id="4" name="Slide Number Placeholder 3"/>
          <p:cNvSpPr>
            <a:spLocks noGrp="1"/>
          </p:cNvSpPr>
          <p:nvPr>
            <p:ph type="sldNum" sz="quarter" idx="5"/>
          </p:nvPr>
        </p:nvSpPr>
        <p:spPr/>
        <p:txBody>
          <a:bodyPr/>
          <a:lstStyle/>
          <a:p>
            <a:fld id="{2F2D84C6-3DEF-4C23-A740-AC0EECB256FF}" type="slidenum">
              <a:rPr lang="en-GB" smtClean="0"/>
              <a:t>3</a:t>
            </a:fld>
            <a:endParaRPr lang="en-GB"/>
          </a:p>
        </p:txBody>
      </p:sp>
    </p:spTree>
    <p:extLst>
      <p:ext uri="{BB962C8B-B14F-4D97-AF65-F5344CB8AC3E}">
        <p14:creationId xmlns:p14="http://schemas.microsoft.com/office/powerpoint/2010/main" val="151234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C02 emissions have gone from nearly nothing in 1850 to around 37 billion </a:t>
            </a:r>
            <a:r>
              <a:rPr lang="en-US" dirty="0" err="1"/>
              <a:t>tonnes</a:t>
            </a:r>
            <a:r>
              <a:rPr lang="en-US" dirty="0"/>
              <a:t> today</a:t>
            </a:r>
            <a:endParaRPr lang="en-GB" dirty="0"/>
          </a:p>
        </p:txBody>
      </p:sp>
      <p:sp>
        <p:nvSpPr>
          <p:cNvPr id="4" name="Slide Number Placeholder 3"/>
          <p:cNvSpPr>
            <a:spLocks noGrp="1"/>
          </p:cNvSpPr>
          <p:nvPr>
            <p:ph type="sldNum" sz="quarter" idx="5"/>
          </p:nvPr>
        </p:nvSpPr>
        <p:spPr/>
        <p:txBody>
          <a:bodyPr/>
          <a:lstStyle/>
          <a:p>
            <a:fld id="{2F2D84C6-3DEF-4C23-A740-AC0EECB256FF}" type="slidenum">
              <a:rPr lang="en-GB" smtClean="0"/>
              <a:t>4</a:t>
            </a:fld>
            <a:endParaRPr lang="en-GB"/>
          </a:p>
        </p:txBody>
      </p:sp>
    </p:spTree>
    <p:extLst>
      <p:ext uri="{BB962C8B-B14F-4D97-AF65-F5344CB8AC3E}">
        <p14:creationId xmlns:p14="http://schemas.microsoft.com/office/powerpoint/2010/main" val="231032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2011 to 2020 was around 1.1C warmer than 1850 to 1900</a:t>
            </a:r>
          </a:p>
          <a:p>
            <a:endParaRPr lang="en-US" dirty="0"/>
          </a:p>
          <a:p>
            <a:r>
              <a:rPr lang="en-US" dirty="0"/>
              <a:t>Climate Stripes- https://showyourstripes.info</a:t>
            </a:r>
          </a:p>
          <a:p>
            <a:endParaRPr lang="en-US" dirty="0"/>
          </a:p>
          <a:p>
            <a:endParaRPr lang="en-GB" dirty="0"/>
          </a:p>
        </p:txBody>
      </p:sp>
      <p:sp>
        <p:nvSpPr>
          <p:cNvPr id="4" name="Slide Number Placeholder 3"/>
          <p:cNvSpPr>
            <a:spLocks noGrp="1"/>
          </p:cNvSpPr>
          <p:nvPr>
            <p:ph type="sldNum" sz="quarter" idx="5"/>
          </p:nvPr>
        </p:nvSpPr>
        <p:spPr/>
        <p:txBody>
          <a:bodyPr/>
          <a:lstStyle/>
          <a:p>
            <a:fld id="{2F2D84C6-3DEF-4C23-A740-AC0EECB256FF}" type="slidenum">
              <a:rPr lang="en-GB" smtClean="0"/>
              <a:t>5</a:t>
            </a:fld>
            <a:endParaRPr lang="en-GB"/>
          </a:p>
        </p:txBody>
      </p:sp>
    </p:spTree>
    <p:extLst>
      <p:ext uri="{BB962C8B-B14F-4D97-AF65-F5344CB8AC3E}">
        <p14:creationId xmlns:p14="http://schemas.microsoft.com/office/powerpoint/2010/main" val="3469844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2D84C6-3DEF-4C23-A740-AC0EECB256FF}" type="slidenum">
              <a:rPr lang="en-GB" smtClean="0"/>
              <a:t>6</a:t>
            </a:fld>
            <a:endParaRPr lang="en-GB"/>
          </a:p>
        </p:txBody>
      </p:sp>
    </p:spTree>
    <p:extLst>
      <p:ext uri="{BB962C8B-B14F-4D97-AF65-F5344CB8AC3E}">
        <p14:creationId xmlns:p14="http://schemas.microsoft.com/office/powerpoint/2010/main" val="367321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Scotland reduced it’s greenhouse gas emissions by 49% between 1990 and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Roboto" panose="02000000000000000000" pitchFamily="2" charset="0"/>
              </a:rPr>
              <a:t>Scottish Greenhouse Gas Statistics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333333"/>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Roboto" panose="02000000000000000000" pitchFamily="2" charset="0"/>
              </a:rPr>
              <a:t>But per person average is still much high than in most parts of the globe and still have a long way to go to meet Net Zero commitments</a:t>
            </a:r>
          </a:p>
          <a:p>
            <a:endParaRPr lang="en-GB" dirty="0"/>
          </a:p>
        </p:txBody>
      </p:sp>
      <p:sp>
        <p:nvSpPr>
          <p:cNvPr id="4" name="Slide Number Placeholder 3"/>
          <p:cNvSpPr>
            <a:spLocks noGrp="1"/>
          </p:cNvSpPr>
          <p:nvPr>
            <p:ph type="sldNum" sz="quarter" idx="5"/>
          </p:nvPr>
        </p:nvSpPr>
        <p:spPr/>
        <p:txBody>
          <a:bodyPr/>
          <a:lstStyle/>
          <a:p>
            <a:fld id="{2F2D84C6-3DEF-4C23-A740-AC0EECB256FF}" type="slidenum">
              <a:rPr lang="en-GB" smtClean="0"/>
              <a:t>7</a:t>
            </a:fld>
            <a:endParaRPr lang="en-GB"/>
          </a:p>
        </p:txBody>
      </p:sp>
    </p:spTree>
    <p:extLst>
      <p:ext uri="{BB962C8B-B14F-4D97-AF65-F5344CB8AC3E}">
        <p14:creationId xmlns:p14="http://schemas.microsoft.com/office/powerpoint/2010/main" val="360627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Emissions are closely tied to income</a:t>
            </a:r>
          </a:p>
          <a:p>
            <a:endParaRPr lang="en-US" dirty="0"/>
          </a:p>
          <a:p>
            <a:r>
              <a:rPr lang="en-US" dirty="0"/>
              <a:t>But it likely the poorest and most vulnerable who are most affected.</a:t>
            </a:r>
            <a:endParaRPr lang="en-GB" dirty="0"/>
          </a:p>
        </p:txBody>
      </p:sp>
      <p:sp>
        <p:nvSpPr>
          <p:cNvPr id="4" name="Slide Number Placeholder 3"/>
          <p:cNvSpPr>
            <a:spLocks noGrp="1"/>
          </p:cNvSpPr>
          <p:nvPr>
            <p:ph type="sldNum" sz="quarter" idx="5"/>
          </p:nvPr>
        </p:nvSpPr>
        <p:spPr/>
        <p:txBody>
          <a:bodyPr/>
          <a:lstStyle/>
          <a:p>
            <a:fld id="{2F2D84C6-3DEF-4C23-A740-AC0EECB256FF}" type="slidenum">
              <a:rPr lang="en-GB" smtClean="0"/>
              <a:t>8</a:t>
            </a:fld>
            <a:endParaRPr lang="en-GB"/>
          </a:p>
        </p:txBody>
      </p:sp>
    </p:spTree>
    <p:extLst>
      <p:ext uri="{BB962C8B-B14F-4D97-AF65-F5344CB8AC3E}">
        <p14:creationId xmlns:p14="http://schemas.microsoft.com/office/powerpoint/2010/main" val="129701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Hotter land, air &amp; oceans</a:t>
            </a:r>
          </a:p>
          <a:p>
            <a:pPr marL="285750" indent="-285750">
              <a:buFont typeface="Arial" panose="020B0604020202020204" pitchFamily="34" charset="0"/>
              <a:buChar char="•"/>
            </a:pPr>
            <a:r>
              <a:rPr lang="en-US" sz="1200" dirty="0"/>
              <a:t>Melting ice &amp; rising sea levels</a:t>
            </a:r>
          </a:p>
          <a:p>
            <a:pPr marL="285750" indent="-285750">
              <a:buFont typeface="Arial" panose="020B0604020202020204" pitchFamily="34" charset="0"/>
              <a:buChar char="•"/>
            </a:pPr>
            <a:r>
              <a:rPr lang="en-US" sz="1200" dirty="0"/>
              <a:t>Changes in atmosphere &amp; ocean currents</a:t>
            </a:r>
          </a:p>
          <a:p>
            <a:pPr marL="285750" indent="-285750">
              <a:buFont typeface="Arial" panose="020B0604020202020204" pitchFamily="34" charset="0"/>
              <a:buChar char="•"/>
            </a:pPr>
            <a:r>
              <a:rPr lang="en-US" sz="1200" dirty="0"/>
              <a:t>Changes to the hydrological cycle- droughts and flooding</a:t>
            </a:r>
          </a:p>
          <a:p>
            <a:pPr marL="285750" indent="-285750">
              <a:buFont typeface="Arial" panose="020B0604020202020204" pitchFamily="34" charset="0"/>
              <a:buChar char="•"/>
            </a:pPr>
            <a:r>
              <a:rPr lang="en-US" sz="1200" dirty="0"/>
              <a:t>More extreme weather</a:t>
            </a:r>
          </a:p>
          <a:p>
            <a:endParaRPr lang="en-GB" dirty="0"/>
          </a:p>
        </p:txBody>
      </p:sp>
      <p:sp>
        <p:nvSpPr>
          <p:cNvPr id="4" name="Slide Number Placeholder 3"/>
          <p:cNvSpPr>
            <a:spLocks noGrp="1"/>
          </p:cNvSpPr>
          <p:nvPr>
            <p:ph type="sldNum" sz="quarter" idx="5"/>
          </p:nvPr>
        </p:nvSpPr>
        <p:spPr/>
        <p:txBody>
          <a:bodyPr/>
          <a:lstStyle/>
          <a:p>
            <a:fld id="{2F2D84C6-3DEF-4C23-A740-AC0EECB256FF}" type="slidenum">
              <a:rPr lang="en-GB" smtClean="0"/>
              <a:t>9</a:t>
            </a:fld>
            <a:endParaRPr lang="en-GB"/>
          </a:p>
        </p:txBody>
      </p:sp>
    </p:spTree>
    <p:extLst>
      <p:ext uri="{BB962C8B-B14F-4D97-AF65-F5344CB8AC3E}">
        <p14:creationId xmlns:p14="http://schemas.microsoft.com/office/powerpoint/2010/main" val="3187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Risk to water supplies</a:t>
            </a:r>
          </a:p>
          <a:p>
            <a:pPr marL="285750" indent="-285750">
              <a:buFont typeface="Arial" panose="020B0604020202020204" pitchFamily="34" charset="0"/>
              <a:buChar char="•"/>
            </a:pPr>
            <a:r>
              <a:rPr lang="en-US" sz="1200" dirty="0"/>
              <a:t>Food insecurity</a:t>
            </a:r>
          </a:p>
          <a:p>
            <a:pPr marL="285750" indent="-285750">
              <a:buFont typeface="Arial" panose="020B0604020202020204" pitchFamily="34" charset="0"/>
              <a:buChar char="•"/>
            </a:pPr>
            <a:r>
              <a:rPr lang="en-US" sz="1200" dirty="0"/>
              <a:t>Damage to infrastructure</a:t>
            </a:r>
          </a:p>
          <a:p>
            <a:pPr marL="285750" indent="-285750">
              <a:buFont typeface="Arial" panose="020B0604020202020204" pitchFamily="34" charset="0"/>
              <a:buChar char="•"/>
            </a:pPr>
            <a:r>
              <a:rPr lang="en-US" sz="1200" dirty="0"/>
              <a:t>Wild fires</a:t>
            </a:r>
          </a:p>
          <a:p>
            <a:pPr marL="285750" indent="-285750">
              <a:buFont typeface="Arial" panose="020B0604020202020204" pitchFamily="34" charset="0"/>
              <a:buChar char="•"/>
            </a:pPr>
            <a:r>
              <a:rPr lang="en-US" sz="1200" dirty="0"/>
              <a:t>Heat stress</a:t>
            </a:r>
          </a:p>
          <a:p>
            <a:pPr marL="285750" indent="-285750">
              <a:buFont typeface="Arial" panose="020B0604020202020204" pitchFamily="34" charset="0"/>
              <a:buChar char="•"/>
            </a:pPr>
            <a:r>
              <a:rPr lang="en-US" sz="1200" dirty="0"/>
              <a:t>Loss of biodiversity</a:t>
            </a:r>
          </a:p>
          <a:p>
            <a:pPr marL="285750" indent="-285750">
              <a:buFont typeface="Arial" panose="020B0604020202020204" pitchFamily="34" charset="0"/>
              <a:buChar char="•"/>
            </a:pPr>
            <a:r>
              <a:rPr lang="en-US" sz="1200" dirty="0"/>
              <a:t>Conflict &amp; migration</a:t>
            </a:r>
          </a:p>
        </p:txBody>
      </p:sp>
      <p:sp>
        <p:nvSpPr>
          <p:cNvPr id="4" name="Slide Number Placeholder 3"/>
          <p:cNvSpPr>
            <a:spLocks noGrp="1"/>
          </p:cNvSpPr>
          <p:nvPr>
            <p:ph type="sldNum" sz="quarter" idx="5"/>
          </p:nvPr>
        </p:nvSpPr>
        <p:spPr/>
        <p:txBody>
          <a:bodyPr/>
          <a:lstStyle/>
          <a:p>
            <a:fld id="{2F2D84C6-3DEF-4C23-A740-AC0EECB256FF}" type="slidenum">
              <a:rPr lang="en-GB" smtClean="0"/>
              <a:t>10</a:t>
            </a:fld>
            <a:endParaRPr lang="en-GB"/>
          </a:p>
        </p:txBody>
      </p:sp>
    </p:spTree>
    <p:extLst>
      <p:ext uri="{BB962C8B-B14F-4D97-AF65-F5344CB8AC3E}">
        <p14:creationId xmlns:p14="http://schemas.microsoft.com/office/powerpoint/2010/main" val="2257836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EF34-0119-01B2-00C1-AC2AC8BC83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96C279-12ED-2D28-8394-3C72CF429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BF88CC-8E06-79D6-C919-9FD0B33079D2}"/>
              </a:ext>
            </a:extLst>
          </p:cNvPr>
          <p:cNvSpPr>
            <a:spLocks noGrp="1"/>
          </p:cNvSpPr>
          <p:nvPr>
            <p:ph type="dt" sz="half" idx="10"/>
          </p:nvPr>
        </p:nvSpPr>
        <p:spPr/>
        <p:txBody>
          <a:bodyPr/>
          <a:lstStyle/>
          <a:p>
            <a:fld id="{B61BEF0D-F0BB-DE4B-95CE-6DB70DBA9567}" type="datetimeFigureOut">
              <a:rPr lang="en-US" smtClean="0"/>
              <a:pPr/>
              <a:t>8/10/2023</a:t>
            </a:fld>
            <a:endParaRPr lang="en-US" dirty="0"/>
          </a:p>
        </p:txBody>
      </p:sp>
      <p:sp>
        <p:nvSpPr>
          <p:cNvPr id="5" name="Footer Placeholder 4">
            <a:extLst>
              <a:ext uri="{FF2B5EF4-FFF2-40B4-BE49-F238E27FC236}">
                <a16:creationId xmlns:a16="http://schemas.microsoft.com/office/drawing/2014/main" id="{6837D815-66E9-23F3-4B19-820398306E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13D508-334E-1FD0-470B-2E378F5D2D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758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4498-0354-ED7C-8C34-14A8FBE287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2FC094-8470-ED49-1515-391875415F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58FE36-2570-A33A-7070-8B1231FBB76E}"/>
              </a:ext>
            </a:extLst>
          </p:cNvPr>
          <p:cNvSpPr>
            <a:spLocks noGrp="1"/>
          </p:cNvSpPr>
          <p:nvPr>
            <p:ph type="dt" sz="half" idx="10"/>
          </p:nvPr>
        </p:nvSpPr>
        <p:spPr/>
        <p:txBody>
          <a:bodyPr/>
          <a:lstStyle/>
          <a:p>
            <a:fld id="{55C6B4A9-1611-4792-9094-5F34BCA07E0B}" type="datetimeFigureOut">
              <a:rPr lang="en-US" smtClean="0"/>
              <a:t>8/10/2023</a:t>
            </a:fld>
            <a:endParaRPr lang="en-US" dirty="0"/>
          </a:p>
        </p:txBody>
      </p:sp>
      <p:sp>
        <p:nvSpPr>
          <p:cNvPr id="5" name="Footer Placeholder 4">
            <a:extLst>
              <a:ext uri="{FF2B5EF4-FFF2-40B4-BE49-F238E27FC236}">
                <a16:creationId xmlns:a16="http://schemas.microsoft.com/office/drawing/2014/main" id="{BAE37C2E-A189-8141-5157-1D2901BBFD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B9E4F4-EB2E-61AE-A558-566668505A25}"/>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45967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DC108F-9A36-0ABA-F217-CEC91714DB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DA385D-4DAF-24DB-FDED-6395CD287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20A158-4E39-B6A1-2B87-F684634797C0}"/>
              </a:ext>
            </a:extLst>
          </p:cNvPr>
          <p:cNvSpPr>
            <a:spLocks noGrp="1"/>
          </p:cNvSpPr>
          <p:nvPr>
            <p:ph type="dt" sz="half" idx="10"/>
          </p:nvPr>
        </p:nvSpPr>
        <p:spPr/>
        <p:txBody>
          <a:bodyPr/>
          <a:lstStyle/>
          <a:p>
            <a:fld id="{B61BEF0D-F0BB-DE4B-95CE-6DB70DBA9567}" type="datetimeFigureOut">
              <a:rPr lang="en-US" smtClean="0"/>
              <a:pPr/>
              <a:t>8/10/2023</a:t>
            </a:fld>
            <a:endParaRPr lang="en-US" dirty="0"/>
          </a:p>
        </p:txBody>
      </p:sp>
      <p:sp>
        <p:nvSpPr>
          <p:cNvPr id="5" name="Footer Placeholder 4">
            <a:extLst>
              <a:ext uri="{FF2B5EF4-FFF2-40B4-BE49-F238E27FC236}">
                <a16:creationId xmlns:a16="http://schemas.microsoft.com/office/drawing/2014/main" id="{AE7CB87A-75A0-E74D-880D-AF7779F00F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DAFDDE-A77B-4773-45CE-AE0E07FF57C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67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3CE9-A606-C505-B0EA-1A1E3A93EB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5369A9-3DF0-88F4-1671-A1192ED607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6B8DB8-F63B-BDD0-A313-9E8D958E2AF5}"/>
              </a:ext>
            </a:extLst>
          </p:cNvPr>
          <p:cNvSpPr>
            <a:spLocks noGrp="1"/>
          </p:cNvSpPr>
          <p:nvPr>
            <p:ph type="dt" sz="half" idx="10"/>
          </p:nvPr>
        </p:nvSpPr>
        <p:spPr/>
        <p:txBody>
          <a:bodyPr/>
          <a:lstStyle/>
          <a:p>
            <a:fld id="{B61BEF0D-F0BB-DE4B-95CE-6DB70DBA9567}" type="datetimeFigureOut">
              <a:rPr lang="en-US" smtClean="0"/>
              <a:pPr/>
              <a:t>8/10/2023</a:t>
            </a:fld>
            <a:endParaRPr lang="en-US" dirty="0"/>
          </a:p>
        </p:txBody>
      </p:sp>
      <p:sp>
        <p:nvSpPr>
          <p:cNvPr id="5" name="Footer Placeholder 4">
            <a:extLst>
              <a:ext uri="{FF2B5EF4-FFF2-40B4-BE49-F238E27FC236}">
                <a16:creationId xmlns:a16="http://schemas.microsoft.com/office/drawing/2014/main" id="{A026EC7D-F1B7-EC7C-0CB7-CD6A02FB04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8C6575-6840-A26A-7666-E556C793A6F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688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80C5-96D3-C092-A09E-CA916E6253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6A1C74-D56A-CCFC-1B96-41E0F95D5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1EE0BF-3EFE-236F-A2A2-56FED7850B90}"/>
              </a:ext>
            </a:extLst>
          </p:cNvPr>
          <p:cNvSpPr>
            <a:spLocks noGrp="1"/>
          </p:cNvSpPr>
          <p:nvPr>
            <p:ph type="dt" sz="half" idx="10"/>
          </p:nvPr>
        </p:nvSpPr>
        <p:spPr/>
        <p:txBody>
          <a:bodyPr/>
          <a:lstStyle/>
          <a:p>
            <a:fld id="{B61BEF0D-F0BB-DE4B-95CE-6DB70DBA9567}" type="datetimeFigureOut">
              <a:rPr lang="en-US" smtClean="0"/>
              <a:pPr/>
              <a:t>8/10/2023</a:t>
            </a:fld>
            <a:endParaRPr lang="en-US" dirty="0"/>
          </a:p>
        </p:txBody>
      </p:sp>
      <p:sp>
        <p:nvSpPr>
          <p:cNvPr id="5" name="Footer Placeholder 4">
            <a:extLst>
              <a:ext uri="{FF2B5EF4-FFF2-40B4-BE49-F238E27FC236}">
                <a16:creationId xmlns:a16="http://schemas.microsoft.com/office/drawing/2014/main" id="{9067B3D1-C2C7-7605-D8AE-1DE2BC55BE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5EF733-C21D-F5C7-3567-CC3ED9AB782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638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9D1A8-7ECE-8701-3DA2-565DB5F027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3ACB20-A533-FF03-4C98-9BECC74FC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C2E031-874B-B20A-F50B-AF1BDF2E66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A00B2E-45C9-F0CF-A1B1-60A45263338B}"/>
              </a:ext>
            </a:extLst>
          </p:cNvPr>
          <p:cNvSpPr>
            <a:spLocks noGrp="1"/>
          </p:cNvSpPr>
          <p:nvPr>
            <p:ph type="dt" sz="half" idx="10"/>
          </p:nvPr>
        </p:nvSpPr>
        <p:spPr/>
        <p:txBody>
          <a:bodyPr/>
          <a:lstStyle/>
          <a:p>
            <a:fld id="{EB712588-04B1-427B-82EE-E8DB90309F08}" type="datetimeFigureOut">
              <a:rPr lang="en-US" smtClean="0"/>
              <a:t>8/10/2023</a:t>
            </a:fld>
            <a:endParaRPr lang="en-US" dirty="0"/>
          </a:p>
        </p:txBody>
      </p:sp>
      <p:sp>
        <p:nvSpPr>
          <p:cNvPr id="6" name="Footer Placeholder 5">
            <a:extLst>
              <a:ext uri="{FF2B5EF4-FFF2-40B4-BE49-F238E27FC236}">
                <a16:creationId xmlns:a16="http://schemas.microsoft.com/office/drawing/2014/main" id="{DDF36898-F3C8-F046-ACC3-A1BD281050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1D0F8E-37AD-0E9A-FA28-DEDCE2A44C65}"/>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5601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434A-D9AA-7591-C088-84361B20CB2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3DA99A-1A4A-F398-BE93-52202D4C5F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857CE8-6514-6463-E90D-00D0D3C16D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2E0F43-0267-88A7-7DDB-311FA53B3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8147-2477-AE00-5461-7257827007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4931F5-8C1A-BF9E-A74B-D4AE1DFF39F8}"/>
              </a:ext>
            </a:extLst>
          </p:cNvPr>
          <p:cNvSpPr>
            <a:spLocks noGrp="1"/>
          </p:cNvSpPr>
          <p:nvPr>
            <p:ph type="dt" sz="half" idx="10"/>
          </p:nvPr>
        </p:nvSpPr>
        <p:spPr/>
        <p:txBody>
          <a:bodyPr/>
          <a:lstStyle/>
          <a:p>
            <a:fld id="{B61BEF0D-F0BB-DE4B-95CE-6DB70DBA9567}" type="datetimeFigureOut">
              <a:rPr lang="en-US" smtClean="0"/>
              <a:pPr/>
              <a:t>8/10/2023</a:t>
            </a:fld>
            <a:endParaRPr lang="en-US" dirty="0"/>
          </a:p>
        </p:txBody>
      </p:sp>
      <p:sp>
        <p:nvSpPr>
          <p:cNvPr id="8" name="Footer Placeholder 7">
            <a:extLst>
              <a:ext uri="{FF2B5EF4-FFF2-40B4-BE49-F238E27FC236}">
                <a16:creationId xmlns:a16="http://schemas.microsoft.com/office/drawing/2014/main" id="{5BCA9DF3-9EC6-F741-D245-C39380C8E6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1AFE87C-5716-AB47-7B34-CD955098DE6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581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EAFF-1EC9-6AFE-6EF1-7CBE873033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B8AC5F-110E-0D03-0213-2FEBE6F71F2E}"/>
              </a:ext>
            </a:extLst>
          </p:cNvPr>
          <p:cNvSpPr>
            <a:spLocks noGrp="1"/>
          </p:cNvSpPr>
          <p:nvPr>
            <p:ph type="dt" sz="half" idx="10"/>
          </p:nvPr>
        </p:nvSpPr>
        <p:spPr/>
        <p:txBody>
          <a:bodyPr/>
          <a:lstStyle/>
          <a:p>
            <a:fld id="{B61BEF0D-F0BB-DE4B-95CE-6DB70DBA9567}" type="datetimeFigureOut">
              <a:rPr lang="en-US" smtClean="0"/>
              <a:pPr/>
              <a:t>8/10/2023</a:t>
            </a:fld>
            <a:endParaRPr lang="en-US" dirty="0"/>
          </a:p>
        </p:txBody>
      </p:sp>
      <p:sp>
        <p:nvSpPr>
          <p:cNvPr id="4" name="Footer Placeholder 3">
            <a:extLst>
              <a:ext uri="{FF2B5EF4-FFF2-40B4-BE49-F238E27FC236}">
                <a16:creationId xmlns:a16="http://schemas.microsoft.com/office/drawing/2014/main" id="{E61671FF-BB1D-D194-9230-2B4F2D4A604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A02E5A-85DC-ABBD-8FE1-2E02644C3C8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593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1BBA17-41F7-E295-D2D3-423C51697008}"/>
              </a:ext>
            </a:extLst>
          </p:cNvPr>
          <p:cNvSpPr>
            <a:spLocks noGrp="1"/>
          </p:cNvSpPr>
          <p:nvPr>
            <p:ph type="dt" sz="half" idx="10"/>
          </p:nvPr>
        </p:nvSpPr>
        <p:spPr/>
        <p:txBody>
          <a:bodyPr/>
          <a:lstStyle/>
          <a:p>
            <a:fld id="{B61BEF0D-F0BB-DE4B-95CE-6DB70DBA9567}" type="datetimeFigureOut">
              <a:rPr lang="en-US" smtClean="0"/>
              <a:pPr/>
              <a:t>8/10/2023</a:t>
            </a:fld>
            <a:endParaRPr lang="en-US" dirty="0"/>
          </a:p>
        </p:txBody>
      </p:sp>
      <p:sp>
        <p:nvSpPr>
          <p:cNvPr id="3" name="Footer Placeholder 2">
            <a:extLst>
              <a:ext uri="{FF2B5EF4-FFF2-40B4-BE49-F238E27FC236}">
                <a16:creationId xmlns:a16="http://schemas.microsoft.com/office/drawing/2014/main" id="{45496AE3-B75F-3475-AC31-88A55ED6195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A97F794-F60C-3D09-BA74-E34D54DE815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976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90CC-A419-F966-BCAD-0F847BDE4D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0168A3-2DDD-6CAA-DA15-97D0728391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9E4DD0-6CE3-8790-0B9B-18734329D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5FC8A-3451-D27B-42D7-E7E0D86CADD6}"/>
              </a:ext>
            </a:extLst>
          </p:cNvPr>
          <p:cNvSpPr>
            <a:spLocks noGrp="1"/>
          </p:cNvSpPr>
          <p:nvPr>
            <p:ph type="dt" sz="half" idx="10"/>
          </p:nvPr>
        </p:nvSpPr>
        <p:spPr/>
        <p:txBody>
          <a:bodyPr/>
          <a:lstStyle/>
          <a:p>
            <a:fld id="{42A54C80-263E-416B-A8E0-580EDEADCBDC}" type="datetimeFigureOut">
              <a:rPr lang="en-US" smtClean="0"/>
              <a:t>8/10/2023</a:t>
            </a:fld>
            <a:endParaRPr lang="en-US" dirty="0"/>
          </a:p>
        </p:txBody>
      </p:sp>
      <p:sp>
        <p:nvSpPr>
          <p:cNvPr id="6" name="Footer Placeholder 5">
            <a:extLst>
              <a:ext uri="{FF2B5EF4-FFF2-40B4-BE49-F238E27FC236}">
                <a16:creationId xmlns:a16="http://schemas.microsoft.com/office/drawing/2014/main" id="{58D8CE3B-CCDA-F289-8C33-2C992C9CD5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969E70-1312-C1F9-5B7A-C86311375E16}"/>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09239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874C-1808-02E7-F55D-7FD2E70DB1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D2D7DD-DC59-63B8-CC7D-F035F0673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6EDE45-BC52-3223-130B-31B9955DB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5050A4-2876-D261-208F-6F24A97663E4}"/>
              </a:ext>
            </a:extLst>
          </p:cNvPr>
          <p:cNvSpPr>
            <a:spLocks noGrp="1"/>
          </p:cNvSpPr>
          <p:nvPr>
            <p:ph type="dt" sz="half" idx="10"/>
          </p:nvPr>
        </p:nvSpPr>
        <p:spPr/>
        <p:txBody>
          <a:bodyPr/>
          <a:lstStyle/>
          <a:p>
            <a:fld id="{B61BEF0D-F0BB-DE4B-95CE-6DB70DBA9567}" type="datetimeFigureOut">
              <a:rPr lang="en-US" smtClean="0"/>
              <a:pPr/>
              <a:t>8/10/2023</a:t>
            </a:fld>
            <a:endParaRPr lang="en-US" dirty="0"/>
          </a:p>
        </p:txBody>
      </p:sp>
      <p:sp>
        <p:nvSpPr>
          <p:cNvPr id="6" name="Footer Placeholder 5">
            <a:extLst>
              <a:ext uri="{FF2B5EF4-FFF2-40B4-BE49-F238E27FC236}">
                <a16:creationId xmlns:a16="http://schemas.microsoft.com/office/drawing/2014/main" id="{334B6FB2-6118-5931-DEEC-DFFFE8082F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ACF9B8-878E-DB40-E58D-0AFC5473B0B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99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E334D0-0B16-E453-54D6-B84281161F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AFB309-E1CB-1A36-9BF4-B861D591EF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D4AC06-AB5D-0F73-E5AD-33D131870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8/10/2023</a:t>
            </a:fld>
            <a:endParaRPr lang="en-US" dirty="0"/>
          </a:p>
        </p:txBody>
      </p:sp>
      <p:sp>
        <p:nvSpPr>
          <p:cNvPr id="5" name="Footer Placeholder 4">
            <a:extLst>
              <a:ext uri="{FF2B5EF4-FFF2-40B4-BE49-F238E27FC236}">
                <a16:creationId xmlns:a16="http://schemas.microsoft.com/office/drawing/2014/main" id="{C04DD905-7FE0-0717-180F-CDDCC6CC0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86EDE7D-305F-BE82-904E-DD64B1008C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492448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www.metoffice.gov.uk/weather/climate-change/effects-of-climate-change" TargetMode="External"/><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hyperlink" Target="https://www.metoffice.gov.uk/weather/climate-change/effects-of-climate-change#:~:text=How%20will%20climate%20change%20impact,affected%20by%20climate%20change%2C%20too." TargetMode="External"/><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notesSlide" Target="../notesSlides/notesSlide12.xml"/><Relationship Id="rId16" Type="http://schemas.openxmlformats.org/officeDocument/2006/relationships/image" Target="../media/image43.svg"/><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limateconfident.scot/act/create-a-polic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unding.sco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limateconfident.sco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www.metoffice.gov.uk/weather/climate-change/effects-of-climate-change" TargetMode="External"/><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lue sky and clouds">
            <a:extLst>
              <a:ext uri="{FF2B5EF4-FFF2-40B4-BE49-F238E27FC236}">
                <a16:creationId xmlns:a16="http://schemas.microsoft.com/office/drawing/2014/main" id="{8598F548-78C0-BCE4-3E5E-14D2F8EFCE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F60B7F-FDC3-C526-969B-6EA2E0C425D7}"/>
              </a:ext>
            </a:extLst>
          </p:cNvPr>
          <p:cNvSpPr>
            <a:spLocks noGrp="1"/>
          </p:cNvSpPr>
          <p:nvPr>
            <p:ph type="ctrTitle"/>
          </p:nvPr>
        </p:nvSpPr>
        <p:spPr/>
        <p:txBody>
          <a:bodyPr>
            <a:normAutofit/>
          </a:bodyPr>
          <a:lstStyle/>
          <a:p>
            <a:r>
              <a:rPr lang="en-US" sz="11500" b="1" dirty="0">
                <a:solidFill>
                  <a:schemeClr val="bg1"/>
                </a:solidFill>
              </a:rPr>
              <a:t>Climate Crisis</a:t>
            </a:r>
            <a:endParaRPr lang="en-GB" sz="11500" b="1" dirty="0">
              <a:solidFill>
                <a:schemeClr val="bg1"/>
              </a:solidFill>
            </a:endParaRPr>
          </a:p>
        </p:txBody>
      </p:sp>
      <p:sp>
        <p:nvSpPr>
          <p:cNvPr id="3" name="Subtitle 2">
            <a:extLst>
              <a:ext uri="{FF2B5EF4-FFF2-40B4-BE49-F238E27FC236}">
                <a16:creationId xmlns:a16="http://schemas.microsoft.com/office/drawing/2014/main" id="{763D5506-D3CB-4576-E970-B78079ED606F}"/>
              </a:ext>
            </a:extLst>
          </p:cNvPr>
          <p:cNvSpPr>
            <a:spLocks noGrp="1"/>
          </p:cNvSpPr>
          <p:nvPr>
            <p:ph type="subTitle" idx="1"/>
          </p:nvPr>
        </p:nvSpPr>
        <p:spPr/>
        <p:txBody>
          <a:bodyPr>
            <a:normAutofit/>
          </a:bodyPr>
          <a:lstStyle/>
          <a:p>
            <a:r>
              <a:rPr lang="en-US" sz="5400" b="1" dirty="0">
                <a:solidFill>
                  <a:schemeClr val="bg1"/>
                </a:solidFill>
              </a:rPr>
              <a:t>Discussion Session</a:t>
            </a:r>
            <a:endParaRPr lang="en-GB" sz="5400" b="1" dirty="0">
              <a:solidFill>
                <a:schemeClr val="bg1"/>
              </a:solidFill>
            </a:endParaRPr>
          </a:p>
        </p:txBody>
      </p:sp>
      <p:pic>
        <p:nvPicPr>
          <p:cNvPr id="5" name="Picture 4" descr="A purple text on a black background&#10;&#10;Description automatically generated">
            <a:extLst>
              <a:ext uri="{FF2B5EF4-FFF2-40B4-BE49-F238E27FC236}">
                <a16:creationId xmlns:a16="http://schemas.microsoft.com/office/drawing/2014/main" id="{6B27DEE2-E6E0-0D65-279C-0360338700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725" y="5376862"/>
            <a:ext cx="3114674" cy="1096365"/>
          </a:xfrm>
          <a:prstGeom prst="rect">
            <a:avLst/>
          </a:prstGeom>
        </p:spPr>
      </p:pic>
    </p:spTree>
    <p:extLst>
      <p:ext uri="{BB962C8B-B14F-4D97-AF65-F5344CB8AC3E}">
        <p14:creationId xmlns:p14="http://schemas.microsoft.com/office/powerpoint/2010/main" val="2286403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78DB-D51B-5BCE-74D5-72D0E7A4CE98}"/>
              </a:ext>
            </a:extLst>
          </p:cNvPr>
          <p:cNvSpPr>
            <a:spLocks noGrp="1"/>
          </p:cNvSpPr>
          <p:nvPr>
            <p:ph type="title"/>
          </p:nvPr>
        </p:nvSpPr>
        <p:spPr>
          <a:xfrm>
            <a:off x="648276" y="1951003"/>
            <a:ext cx="4509236" cy="1139139"/>
          </a:xfrm>
        </p:spPr>
        <p:txBody>
          <a:bodyPr vert="horz" lIns="91440" tIns="45720" rIns="91440" bIns="45720" rtlCol="0" anchor="ctr">
            <a:noAutofit/>
          </a:bodyPr>
          <a:lstStyle/>
          <a:p>
            <a:r>
              <a:rPr lang="en-US" kern="1200" dirty="0">
                <a:solidFill>
                  <a:schemeClr val="tx1"/>
                </a:solidFill>
                <a:latin typeface="+mj-lt"/>
                <a:ea typeface="+mj-ea"/>
                <a:cs typeface="+mj-cs"/>
              </a:rPr>
              <a:t>Impacts of this include…</a:t>
            </a:r>
          </a:p>
        </p:txBody>
      </p:sp>
      <p:sp>
        <p:nvSpPr>
          <p:cNvPr id="4" name="TextBox 3">
            <a:extLst>
              <a:ext uri="{FF2B5EF4-FFF2-40B4-BE49-F238E27FC236}">
                <a16:creationId xmlns:a16="http://schemas.microsoft.com/office/drawing/2014/main" id="{1CA71933-78AD-2052-2C2B-407EF1C20EDB}"/>
              </a:ext>
            </a:extLst>
          </p:cNvPr>
          <p:cNvSpPr txBox="1"/>
          <p:nvPr/>
        </p:nvSpPr>
        <p:spPr>
          <a:xfrm>
            <a:off x="444767" y="4069841"/>
            <a:ext cx="4492454" cy="411313"/>
          </a:xfrm>
          <a:prstGeom prst="rect">
            <a:avLst/>
          </a:prstGeom>
        </p:spPr>
        <p:txBody>
          <a:bodyPr vert="horz" lIns="91440" tIns="45720" rIns="91440" bIns="45720" rtlCol="0" anchor="t">
            <a:normAutofit/>
          </a:bodyPr>
          <a:lstStyle/>
          <a:p>
            <a:pPr>
              <a:lnSpc>
                <a:spcPct val="90000"/>
              </a:lnSpc>
              <a:spcAft>
                <a:spcPts val="600"/>
              </a:spcAft>
            </a:pPr>
            <a:r>
              <a:rPr lang="en-US" dirty="0">
                <a:hlinkClick r:id="rId3"/>
              </a:rPr>
              <a:t>Effects of climate change - Met Office</a:t>
            </a:r>
            <a:endParaRPr lang="en-US" dirty="0"/>
          </a:p>
        </p:txBody>
      </p:sp>
      <p:sp>
        <p:nvSpPr>
          <p:cNvPr id="22" name="Oval 21">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Arial view of a river, dam and lake">
            <a:extLst>
              <a:ext uri="{FF2B5EF4-FFF2-40B4-BE49-F238E27FC236}">
                <a16:creationId xmlns:a16="http://schemas.microsoft.com/office/drawing/2014/main" id="{2ED34D5F-8423-C414-1DDE-21597536FD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b="-2"/>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4" name="Freeform: Shape 23">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wo firefighters spraying high pressure water to  fire">
            <a:extLst>
              <a:ext uri="{FF2B5EF4-FFF2-40B4-BE49-F238E27FC236}">
                <a16:creationId xmlns:a16="http://schemas.microsoft.com/office/drawing/2014/main" id="{8E83394E-AA97-9991-C6BD-60CD751B5BF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 b="-2"/>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7" name="Picture 6" descr="Combine harvester in field">
            <a:extLst>
              <a:ext uri="{FF2B5EF4-FFF2-40B4-BE49-F238E27FC236}">
                <a16:creationId xmlns:a16="http://schemas.microsoft.com/office/drawing/2014/main" id="{A6D9CFE7-7817-8706-447F-72B06E333B0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8" name="Freeform: Shape 27">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Two deer rutting">
            <a:extLst>
              <a:ext uri="{FF2B5EF4-FFF2-40B4-BE49-F238E27FC236}">
                <a16:creationId xmlns:a16="http://schemas.microsoft.com/office/drawing/2014/main" id="{4002E0A4-7B63-B70B-B6D5-AD439742697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30" name="Freeform: Shape 29">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A railway junction and power lines">
            <a:extLst>
              <a:ext uri="{FF2B5EF4-FFF2-40B4-BE49-F238E27FC236}">
                <a16:creationId xmlns:a16="http://schemas.microsoft.com/office/drawing/2014/main" id="{418A5918-BA93-699F-9BFA-9B8A0608137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22984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B8EF-AAD9-E8E4-FBB6-A2720D31D69D}"/>
              </a:ext>
            </a:extLst>
          </p:cNvPr>
          <p:cNvSpPr>
            <a:spLocks noGrp="1"/>
          </p:cNvSpPr>
          <p:nvPr>
            <p:ph type="title"/>
          </p:nvPr>
        </p:nvSpPr>
        <p:spPr>
          <a:xfrm>
            <a:off x="838200" y="365126"/>
            <a:ext cx="10515600" cy="914400"/>
          </a:xfrm>
        </p:spPr>
        <p:txBody>
          <a:bodyPr/>
          <a:lstStyle/>
          <a:p>
            <a:r>
              <a:rPr lang="en-US" b="1" dirty="0"/>
              <a:t>Effects on UK Climate</a:t>
            </a:r>
            <a:endParaRPr lang="en-GB" b="1" dirty="0"/>
          </a:p>
        </p:txBody>
      </p:sp>
      <p:sp>
        <p:nvSpPr>
          <p:cNvPr id="8" name="TextBox 7">
            <a:extLst>
              <a:ext uri="{FF2B5EF4-FFF2-40B4-BE49-F238E27FC236}">
                <a16:creationId xmlns:a16="http://schemas.microsoft.com/office/drawing/2014/main" id="{BC6EC06D-741E-684F-913A-A64EE772AC71}"/>
              </a:ext>
            </a:extLst>
          </p:cNvPr>
          <p:cNvSpPr txBox="1"/>
          <p:nvPr/>
        </p:nvSpPr>
        <p:spPr>
          <a:xfrm>
            <a:off x="8192279" y="6308209"/>
            <a:ext cx="3732243" cy="369332"/>
          </a:xfrm>
          <a:prstGeom prst="rect">
            <a:avLst/>
          </a:prstGeom>
          <a:noFill/>
        </p:spPr>
        <p:txBody>
          <a:bodyPr wrap="square" rtlCol="0">
            <a:spAutoFit/>
          </a:bodyPr>
          <a:lstStyle/>
          <a:p>
            <a:r>
              <a:rPr lang="en-US" dirty="0">
                <a:hlinkClick r:id="rId3"/>
              </a:rPr>
              <a:t>Effects of climate change - Met Office</a:t>
            </a:r>
            <a:endParaRPr lang="en-GB" dirty="0"/>
          </a:p>
        </p:txBody>
      </p:sp>
      <p:sp>
        <p:nvSpPr>
          <p:cNvPr id="25" name="TextBox 24">
            <a:extLst>
              <a:ext uri="{FF2B5EF4-FFF2-40B4-BE49-F238E27FC236}">
                <a16:creationId xmlns:a16="http://schemas.microsoft.com/office/drawing/2014/main" id="{6F3E31DA-32AE-1C8F-4DC6-EDDE5D66C5B1}"/>
              </a:ext>
            </a:extLst>
          </p:cNvPr>
          <p:cNvSpPr txBox="1"/>
          <p:nvPr/>
        </p:nvSpPr>
        <p:spPr>
          <a:xfrm>
            <a:off x="6381750" y="611360"/>
            <a:ext cx="3895725" cy="523220"/>
          </a:xfrm>
          <a:prstGeom prst="rect">
            <a:avLst/>
          </a:prstGeom>
          <a:noFill/>
        </p:spPr>
        <p:txBody>
          <a:bodyPr wrap="square" rtlCol="0">
            <a:spAutoFit/>
          </a:bodyPr>
          <a:lstStyle/>
          <a:p>
            <a:r>
              <a:rPr lang="en-US" sz="2800" dirty="0"/>
              <a:t>The Met Office Projects…</a:t>
            </a:r>
            <a:endParaRPr lang="en-GB" sz="2800" dirty="0"/>
          </a:p>
        </p:txBody>
      </p:sp>
      <p:grpSp>
        <p:nvGrpSpPr>
          <p:cNvPr id="32" name="Group 31">
            <a:extLst>
              <a:ext uri="{FF2B5EF4-FFF2-40B4-BE49-F238E27FC236}">
                <a16:creationId xmlns:a16="http://schemas.microsoft.com/office/drawing/2014/main" id="{00D50F85-286B-1135-210F-D19F85B1E2EF}"/>
              </a:ext>
            </a:extLst>
          </p:cNvPr>
          <p:cNvGrpSpPr/>
          <p:nvPr/>
        </p:nvGrpSpPr>
        <p:grpSpPr>
          <a:xfrm>
            <a:off x="2534037" y="1451271"/>
            <a:ext cx="5547923" cy="770749"/>
            <a:chOff x="2534037" y="1451271"/>
            <a:chExt cx="5547923" cy="770749"/>
          </a:xfrm>
        </p:grpSpPr>
        <p:pic>
          <p:nvPicPr>
            <p:cNvPr id="20" name="Graphic 19" descr="Umbrella with solid fill">
              <a:extLst>
                <a:ext uri="{FF2B5EF4-FFF2-40B4-BE49-F238E27FC236}">
                  <a16:creationId xmlns:a16="http://schemas.microsoft.com/office/drawing/2014/main" id="{EDE953C1-D557-958E-02BB-FBCD483334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34037" y="1451271"/>
              <a:ext cx="770749" cy="770749"/>
            </a:xfrm>
            <a:prstGeom prst="rect">
              <a:avLst/>
            </a:prstGeom>
          </p:spPr>
        </p:pic>
        <p:sp>
          <p:nvSpPr>
            <p:cNvPr id="27" name="TextBox 26">
              <a:extLst>
                <a:ext uri="{FF2B5EF4-FFF2-40B4-BE49-F238E27FC236}">
                  <a16:creationId xmlns:a16="http://schemas.microsoft.com/office/drawing/2014/main" id="{041CFF7F-FB79-FAEB-102E-2C9F74D3DF08}"/>
                </a:ext>
              </a:extLst>
            </p:cNvPr>
            <p:cNvSpPr txBox="1"/>
            <p:nvPr/>
          </p:nvSpPr>
          <p:spPr>
            <a:xfrm>
              <a:off x="3376610" y="1544257"/>
              <a:ext cx="4705350" cy="584775"/>
            </a:xfrm>
            <a:prstGeom prst="rect">
              <a:avLst/>
            </a:prstGeom>
            <a:noFill/>
          </p:spPr>
          <p:txBody>
            <a:bodyPr wrap="square" rtlCol="0">
              <a:spAutoFit/>
            </a:bodyPr>
            <a:lstStyle/>
            <a:p>
              <a:r>
                <a:rPr lang="en-US" sz="3200" dirty="0"/>
                <a:t>Warmer &amp; Wetter Winters</a:t>
              </a:r>
              <a:endParaRPr lang="en-GB" sz="3200" dirty="0"/>
            </a:p>
          </p:txBody>
        </p:sp>
      </p:grpSp>
      <p:grpSp>
        <p:nvGrpSpPr>
          <p:cNvPr id="33" name="Group 32">
            <a:extLst>
              <a:ext uri="{FF2B5EF4-FFF2-40B4-BE49-F238E27FC236}">
                <a16:creationId xmlns:a16="http://schemas.microsoft.com/office/drawing/2014/main" id="{E8F87CF3-CEAC-CADF-A9B2-6DF83BDE4969}"/>
              </a:ext>
            </a:extLst>
          </p:cNvPr>
          <p:cNvGrpSpPr/>
          <p:nvPr/>
        </p:nvGrpSpPr>
        <p:grpSpPr>
          <a:xfrm>
            <a:off x="2481649" y="2404101"/>
            <a:ext cx="5514587" cy="842574"/>
            <a:chOff x="2481649" y="2404101"/>
            <a:chExt cx="5514587" cy="842574"/>
          </a:xfrm>
        </p:grpSpPr>
        <p:pic>
          <p:nvPicPr>
            <p:cNvPr id="22" name="Graphic 21" descr="Sun with solid fill">
              <a:extLst>
                <a:ext uri="{FF2B5EF4-FFF2-40B4-BE49-F238E27FC236}">
                  <a16:creationId xmlns:a16="http://schemas.microsoft.com/office/drawing/2014/main" id="{9FF7396B-54BA-33F6-A4C9-904973B44A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81649" y="2404101"/>
              <a:ext cx="842574" cy="842574"/>
            </a:xfrm>
            <a:prstGeom prst="rect">
              <a:avLst/>
            </a:prstGeom>
          </p:spPr>
        </p:pic>
        <p:sp>
          <p:nvSpPr>
            <p:cNvPr id="28" name="TextBox 27">
              <a:extLst>
                <a:ext uri="{FF2B5EF4-FFF2-40B4-BE49-F238E27FC236}">
                  <a16:creationId xmlns:a16="http://schemas.microsoft.com/office/drawing/2014/main" id="{470308CF-CDDF-CB0B-B3DB-46F91F87D841}"/>
                </a:ext>
              </a:extLst>
            </p:cNvPr>
            <p:cNvSpPr txBox="1"/>
            <p:nvPr/>
          </p:nvSpPr>
          <p:spPr>
            <a:xfrm>
              <a:off x="3376611" y="2515099"/>
              <a:ext cx="4619625" cy="584775"/>
            </a:xfrm>
            <a:prstGeom prst="rect">
              <a:avLst/>
            </a:prstGeom>
            <a:noFill/>
          </p:spPr>
          <p:txBody>
            <a:bodyPr wrap="square" rtlCol="0">
              <a:spAutoFit/>
            </a:bodyPr>
            <a:lstStyle/>
            <a:p>
              <a:r>
                <a:rPr lang="en-US" sz="3200" dirty="0"/>
                <a:t>Hotter &amp; Dryer Summers</a:t>
              </a:r>
              <a:endParaRPr lang="en-GB" sz="3200" dirty="0"/>
            </a:p>
          </p:txBody>
        </p:sp>
      </p:grpSp>
      <p:grpSp>
        <p:nvGrpSpPr>
          <p:cNvPr id="35" name="Group 34">
            <a:extLst>
              <a:ext uri="{FF2B5EF4-FFF2-40B4-BE49-F238E27FC236}">
                <a16:creationId xmlns:a16="http://schemas.microsoft.com/office/drawing/2014/main" id="{7B066F5B-F33A-E04E-483C-40D1230F8BC3}"/>
              </a:ext>
            </a:extLst>
          </p:cNvPr>
          <p:cNvGrpSpPr/>
          <p:nvPr/>
        </p:nvGrpSpPr>
        <p:grpSpPr>
          <a:xfrm>
            <a:off x="2562416" y="4584989"/>
            <a:ext cx="5193314" cy="681038"/>
            <a:chOff x="2562416" y="4584989"/>
            <a:chExt cx="5193314" cy="681038"/>
          </a:xfrm>
        </p:grpSpPr>
        <p:pic>
          <p:nvPicPr>
            <p:cNvPr id="10" name="Graphic 9" descr="Thermometer with solid fill">
              <a:extLst>
                <a:ext uri="{FF2B5EF4-FFF2-40B4-BE49-F238E27FC236}">
                  <a16:creationId xmlns:a16="http://schemas.microsoft.com/office/drawing/2014/main" id="{D9A7D48F-9532-38D0-A301-8A9956D6AD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62416" y="4584989"/>
              <a:ext cx="681038" cy="681038"/>
            </a:xfrm>
            <a:prstGeom prst="rect">
              <a:avLst/>
            </a:prstGeom>
          </p:spPr>
        </p:pic>
        <p:sp>
          <p:nvSpPr>
            <p:cNvPr id="29" name="TextBox 28">
              <a:extLst>
                <a:ext uri="{FF2B5EF4-FFF2-40B4-BE49-F238E27FC236}">
                  <a16:creationId xmlns:a16="http://schemas.microsoft.com/office/drawing/2014/main" id="{DC249FA9-95BD-5CA8-B1C4-8431B2054FF7}"/>
                </a:ext>
              </a:extLst>
            </p:cNvPr>
            <p:cNvSpPr txBox="1"/>
            <p:nvPr/>
          </p:nvSpPr>
          <p:spPr>
            <a:xfrm>
              <a:off x="3376610" y="4610313"/>
              <a:ext cx="4379120" cy="584775"/>
            </a:xfrm>
            <a:prstGeom prst="rect">
              <a:avLst/>
            </a:prstGeom>
            <a:noFill/>
          </p:spPr>
          <p:txBody>
            <a:bodyPr wrap="square" rtlCol="0">
              <a:spAutoFit/>
            </a:bodyPr>
            <a:lstStyle/>
            <a:p>
              <a:r>
                <a:rPr lang="en-US" sz="3200" dirty="0"/>
                <a:t>Increase in Heatwaves</a:t>
              </a:r>
              <a:endParaRPr lang="en-GB" sz="3200" dirty="0"/>
            </a:p>
          </p:txBody>
        </p:sp>
      </p:grpSp>
      <p:grpSp>
        <p:nvGrpSpPr>
          <p:cNvPr id="34" name="Group 33">
            <a:extLst>
              <a:ext uri="{FF2B5EF4-FFF2-40B4-BE49-F238E27FC236}">
                <a16:creationId xmlns:a16="http://schemas.microsoft.com/office/drawing/2014/main" id="{5AF2CC13-A0E2-ADF3-0501-4856ADD64A5B}"/>
              </a:ext>
            </a:extLst>
          </p:cNvPr>
          <p:cNvGrpSpPr/>
          <p:nvPr/>
        </p:nvGrpSpPr>
        <p:grpSpPr>
          <a:xfrm>
            <a:off x="2462212" y="3428757"/>
            <a:ext cx="5534024" cy="914400"/>
            <a:chOff x="2462212" y="3428757"/>
            <a:chExt cx="5534024" cy="914400"/>
          </a:xfrm>
        </p:grpSpPr>
        <p:pic>
          <p:nvPicPr>
            <p:cNvPr id="12" name="Graphic 11" descr="Rain with solid fill">
              <a:extLst>
                <a:ext uri="{FF2B5EF4-FFF2-40B4-BE49-F238E27FC236}">
                  <a16:creationId xmlns:a16="http://schemas.microsoft.com/office/drawing/2014/main" id="{0E251FC8-13E1-17C1-C028-25A628F1C42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62212" y="3428757"/>
              <a:ext cx="914400" cy="914400"/>
            </a:xfrm>
            <a:prstGeom prst="rect">
              <a:avLst/>
            </a:prstGeom>
          </p:spPr>
        </p:pic>
        <p:sp>
          <p:nvSpPr>
            <p:cNvPr id="30" name="TextBox 29">
              <a:extLst>
                <a:ext uri="{FF2B5EF4-FFF2-40B4-BE49-F238E27FC236}">
                  <a16:creationId xmlns:a16="http://schemas.microsoft.com/office/drawing/2014/main" id="{930148CC-A06B-58DB-6356-EF151FAEDBF7}"/>
                </a:ext>
              </a:extLst>
            </p:cNvPr>
            <p:cNvSpPr txBox="1"/>
            <p:nvPr/>
          </p:nvSpPr>
          <p:spPr>
            <a:xfrm>
              <a:off x="3376611" y="3558761"/>
              <a:ext cx="4619625" cy="584775"/>
            </a:xfrm>
            <a:prstGeom prst="rect">
              <a:avLst/>
            </a:prstGeom>
            <a:noFill/>
          </p:spPr>
          <p:txBody>
            <a:bodyPr wrap="square" rtlCol="0">
              <a:spAutoFit/>
            </a:bodyPr>
            <a:lstStyle/>
            <a:p>
              <a:r>
                <a:rPr lang="en-US" sz="3200" dirty="0"/>
                <a:t>Heavy Rain more likely</a:t>
              </a:r>
              <a:endParaRPr lang="en-GB" sz="3200" dirty="0"/>
            </a:p>
          </p:txBody>
        </p:sp>
      </p:grpSp>
      <p:grpSp>
        <p:nvGrpSpPr>
          <p:cNvPr id="36" name="Group 35">
            <a:extLst>
              <a:ext uri="{FF2B5EF4-FFF2-40B4-BE49-F238E27FC236}">
                <a16:creationId xmlns:a16="http://schemas.microsoft.com/office/drawing/2014/main" id="{A327A434-E58D-48F8-8175-3E4E6006EAE9}"/>
              </a:ext>
            </a:extLst>
          </p:cNvPr>
          <p:cNvGrpSpPr/>
          <p:nvPr/>
        </p:nvGrpSpPr>
        <p:grpSpPr>
          <a:xfrm>
            <a:off x="2462212" y="5529667"/>
            <a:ext cx="5534025" cy="914400"/>
            <a:chOff x="2462212" y="5529667"/>
            <a:chExt cx="5534025" cy="914400"/>
          </a:xfrm>
        </p:grpSpPr>
        <p:pic>
          <p:nvPicPr>
            <p:cNvPr id="24" name="Graphic 23" descr="Windy with solid fill">
              <a:extLst>
                <a:ext uri="{FF2B5EF4-FFF2-40B4-BE49-F238E27FC236}">
                  <a16:creationId xmlns:a16="http://schemas.microsoft.com/office/drawing/2014/main" id="{0AF7524C-E9CC-6AED-D7F0-44F61DF1429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62212" y="5529667"/>
              <a:ext cx="914400" cy="914400"/>
            </a:xfrm>
            <a:prstGeom prst="rect">
              <a:avLst/>
            </a:prstGeom>
          </p:spPr>
        </p:pic>
        <p:sp>
          <p:nvSpPr>
            <p:cNvPr id="31" name="TextBox 30">
              <a:extLst>
                <a:ext uri="{FF2B5EF4-FFF2-40B4-BE49-F238E27FC236}">
                  <a16:creationId xmlns:a16="http://schemas.microsoft.com/office/drawing/2014/main" id="{FF07A1B4-29F0-D38C-195A-8AAE5DD2A6E0}"/>
                </a:ext>
              </a:extLst>
            </p:cNvPr>
            <p:cNvSpPr txBox="1"/>
            <p:nvPr/>
          </p:nvSpPr>
          <p:spPr>
            <a:xfrm>
              <a:off x="3376612" y="5661865"/>
              <a:ext cx="4619625" cy="584775"/>
            </a:xfrm>
            <a:prstGeom prst="rect">
              <a:avLst/>
            </a:prstGeom>
            <a:noFill/>
          </p:spPr>
          <p:txBody>
            <a:bodyPr wrap="square" rtlCol="0">
              <a:spAutoFit/>
            </a:bodyPr>
            <a:lstStyle/>
            <a:p>
              <a:r>
                <a:rPr lang="en-US" sz="3200" dirty="0"/>
                <a:t>Possible increase in storms</a:t>
              </a:r>
              <a:endParaRPr lang="en-GB" sz="3200" dirty="0"/>
            </a:p>
          </p:txBody>
        </p:sp>
      </p:grpSp>
    </p:spTree>
    <p:extLst>
      <p:ext uri="{BB962C8B-B14F-4D97-AF65-F5344CB8AC3E}">
        <p14:creationId xmlns:p14="http://schemas.microsoft.com/office/powerpoint/2010/main" val="411330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24A55F54-3706-E0DB-BF9C-F80B694228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8537" y="1009649"/>
            <a:ext cx="11874925" cy="4838701"/>
          </a:xfrm>
          <a:prstGeom prst="rect">
            <a:avLst/>
          </a:prstGeom>
        </p:spPr>
      </p:pic>
    </p:spTree>
    <p:extLst>
      <p:ext uri="{BB962C8B-B14F-4D97-AF65-F5344CB8AC3E}">
        <p14:creationId xmlns:p14="http://schemas.microsoft.com/office/powerpoint/2010/main" val="238259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2C98C-5CC3-998E-8D99-215354C0AABF}"/>
              </a:ext>
            </a:extLst>
          </p:cNvPr>
          <p:cNvSpPr>
            <a:spLocks noGrp="1"/>
          </p:cNvSpPr>
          <p:nvPr>
            <p:ph type="title"/>
          </p:nvPr>
        </p:nvSpPr>
        <p:spPr/>
        <p:txBody>
          <a:bodyPr/>
          <a:lstStyle/>
          <a:p>
            <a:r>
              <a:rPr lang="en-US" dirty="0"/>
              <a:t>What can we do?</a:t>
            </a:r>
            <a:endParaRPr lang="en-GB" dirty="0"/>
          </a:p>
        </p:txBody>
      </p:sp>
      <p:grpSp>
        <p:nvGrpSpPr>
          <p:cNvPr id="40" name="Group 39">
            <a:extLst>
              <a:ext uri="{FF2B5EF4-FFF2-40B4-BE49-F238E27FC236}">
                <a16:creationId xmlns:a16="http://schemas.microsoft.com/office/drawing/2014/main" id="{BB7B3357-CF2B-83EF-5EB8-476511F5501A}"/>
              </a:ext>
            </a:extLst>
          </p:cNvPr>
          <p:cNvGrpSpPr/>
          <p:nvPr/>
        </p:nvGrpSpPr>
        <p:grpSpPr>
          <a:xfrm>
            <a:off x="838200" y="3171826"/>
            <a:ext cx="4676775" cy="914400"/>
            <a:chOff x="838200" y="3171826"/>
            <a:chExt cx="4676775" cy="914400"/>
          </a:xfrm>
        </p:grpSpPr>
        <p:pic>
          <p:nvPicPr>
            <p:cNvPr id="11" name="Graphic 10" descr="Lightbulb with solid fill">
              <a:extLst>
                <a:ext uri="{FF2B5EF4-FFF2-40B4-BE49-F238E27FC236}">
                  <a16:creationId xmlns:a16="http://schemas.microsoft.com/office/drawing/2014/main" id="{C450F462-ECAA-ED48-EF0E-8E252C7EFF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3171826"/>
              <a:ext cx="914400" cy="914400"/>
            </a:xfrm>
            <a:prstGeom prst="rect">
              <a:avLst/>
            </a:prstGeom>
          </p:spPr>
        </p:pic>
        <p:sp>
          <p:nvSpPr>
            <p:cNvPr id="27" name="TextBox 26">
              <a:extLst>
                <a:ext uri="{FF2B5EF4-FFF2-40B4-BE49-F238E27FC236}">
                  <a16:creationId xmlns:a16="http://schemas.microsoft.com/office/drawing/2014/main" id="{77AE3A0D-549B-AFF2-9F94-A6FE22234BD3}"/>
                </a:ext>
              </a:extLst>
            </p:cNvPr>
            <p:cNvSpPr txBox="1"/>
            <p:nvPr/>
          </p:nvSpPr>
          <p:spPr>
            <a:xfrm>
              <a:off x="2009775" y="3277105"/>
              <a:ext cx="3505200" cy="584775"/>
            </a:xfrm>
            <a:prstGeom prst="rect">
              <a:avLst/>
            </a:prstGeom>
            <a:noFill/>
          </p:spPr>
          <p:txBody>
            <a:bodyPr wrap="square" rtlCol="0">
              <a:spAutoFit/>
            </a:bodyPr>
            <a:lstStyle/>
            <a:p>
              <a:r>
                <a:rPr lang="en-US" sz="3200" dirty="0"/>
                <a:t>Buildings &amp; Energy</a:t>
              </a:r>
              <a:endParaRPr lang="en-GB" sz="3200" dirty="0"/>
            </a:p>
          </p:txBody>
        </p:sp>
      </p:grpSp>
      <p:grpSp>
        <p:nvGrpSpPr>
          <p:cNvPr id="39" name="Group 38">
            <a:extLst>
              <a:ext uri="{FF2B5EF4-FFF2-40B4-BE49-F238E27FC236}">
                <a16:creationId xmlns:a16="http://schemas.microsoft.com/office/drawing/2014/main" id="{C7442FB4-8313-19D3-D3F2-E0A856E90CA7}"/>
              </a:ext>
            </a:extLst>
          </p:cNvPr>
          <p:cNvGrpSpPr/>
          <p:nvPr/>
        </p:nvGrpSpPr>
        <p:grpSpPr>
          <a:xfrm>
            <a:off x="838200" y="4310063"/>
            <a:ext cx="4676775" cy="914400"/>
            <a:chOff x="838200" y="4310063"/>
            <a:chExt cx="4676775" cy="914400"/>
          </a:xfrm>
        </p:grpSpPr>
        <p:pic>
          <p:nvPicPr>
            <p:cNvPr id="7" name="Graphic 6" descr="Recycle with solid fill">
              <a:extLst>
                <a:ext uri="{FF2B5EF4-FFF2-40B4-BE49-F238E27FC236}">
                  <a16:creationId xmlns:a16="http://schemas.microsoft.com/office/drawing/2014/main" id="{228614CA-0088-D263-00D3-2EE2CF0CB4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200" y="4310063"/>
              <a:ext cx="914400" cy="914400"/>
            </a:xfrm>
            <a:prstGeom prst="rect">
              <a:avLst/>
            </a:prstGeom>
          </p:spPr>
        </p:pic>
        <p:sp>
          <p:nvSpPr>
            <p:cNvPr id="28" name="TextBox 27">
              <a:extLst>
                <a:ext uri="{FF2B5EF4-FFF2-40B4-BE49-F238E27FC236}">
                  <a16:creationId xmlns:a16="http://schemas.microsoft.com/office/drawing/2014/main" id="{5E604DB2-AD22-1807-8A80-3C1587D6E915}"/>
                </a:ext>
              </a:extLst>
            </p:cNvPr>
            <p:cNvSpPr txBox="1"/>
            <p:nvPr/>
          </p:nvSpPr>
          <p:spPr>
            <a:xfrm>
              <a:off x="2009775" y="4467732"/>
              <a:ext cx="3505200" cy="584775"/>
            </a:xfrm>
            <a:prstGeom prst="rect">
              <a:avLst/>
            </a:prstGeom>
            <a:noFill/>
          </p:spPr>
          <p:txBody>
            <a:bodyPr wrap="square" rtlCol="0">
              <a:spAutoFit/>
            </a:bodyPr>
            <a:lstStyle/>
            <a:p>
              <a:r>
                <a:rPr lang="en-US" sz="3200" dirty="0"/>
                <a:t>Waste</a:t>
              </a:r>
              <a:endParaRPr lang="en-GB" sz="3200" dirty="0"/>
            </a:p>
          </p:txBody>
        </p:sp>
      </p:grpSp>
      <p:grpSp>
        <p:nvGrpSpPr>
          <p:cNvPr id="38" name="Group 37">
            <a:extLst>
              <a:ext uri="{FF2B5EF4-FFF2-40B4-BE49-F238E27FC236}">
                <a16:creationId xmlns:a16="http://schemas.microsoft.com/office/drawing/2014/main" id="{065C071D-0328-D359-FEA7-0DE0D857A116}"/>
              </a:ext>
            </a:extLst>
          </p:cNvPr>
          <p:cNvGrpSpPr/>
          <p:nvPr/>
        </p:nvGrpSpPr>
        <p:grpSpPr>
          <a:xfrm>
            <a:off x="804863" y="5448300"/>
            <a:ext cx="4710112" cy="914400"/>
            <a:chOff x="804863" y="5448300"/>
            <a:chExt cx="4710112" cy="914400"/>
          </a:xfrm>
        </p:grpSpPr>
        <p:pic>
          <p:nvPicPr>
            <p:cNvPr id="23" name="Graphic 22" descr="Apple with solid fill">
              <a:extLst>
                <a:ext uri="{FF2B5EF4-FFF2-40B4-BE49-F238E27FC236}">
                  <a16:creationId xmlns:a16="http://schemas.microsoft.com/office/drawing/2014/main" id="{51AD3530-5880-5B5A-05D2-B5EA4F2427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4863" y="5448300"/>
              <a:ext cx="914400" cy="914400"/>
            </a:xfrm>
            <a:prstGeom prst="rect">
              <a:avLst/>
            </a:prstGeom>
          </p:spPr>
        </p:pic>
        <p:sp>
          <p:nvSpPr>
            <p:cNvPr id="29" name="TextBox 28">
              <a:extLst>
                <a:ext uri="{FF2B5EF4-FFF2-40B4-BE49-F238E27FC236}">
                  <a16:creationId xmlns:a16="http://schemas.microsoft.com/office/drawing/2014/main" id="{646A55C0-CBB5-C6AA-B449-FE3AE6EA9232}"/>
                </a:ext>
              </a:extLst>
            </p:cNvPr>
            <p:cNvSpPr txBox="1"/>
            <p:nvPr/>
          </p:nvSpPr>
          <p:spPr>
            <a:xfrm>
              <a:off x="2009775" y="5658358"/>
              <a:ext cx="3505200" cy="584775"/>
            </a:xfrm>
            <a:prstGeom prst="rect">
              <a:avLst/>
            </a:prstGeom>
            <a:noFill/>
          </p:spPr>
          <p:txBody>
            <a:bodyPr wrap="square" rtlCol="0">
              <a:spAutoFit/>
            </a:bodyPr>
            <a:lstStyle/>
            <a:p>
              <a:r>
                <a:rPr lang="en-US" sz="3200" dirty="0"/>
                <a:t>Food</a:t>
              </a:r>
              <a:endParaRPr lang="en-GB" sz="3200" dirty="0"/>
            </a:p>
          </p:txBody>
        </p:sp>
      </p:grpSp>
      <p:grpSp>
        <p:nvGrpSpPr>
          <p:cNvPr id="37" name="Group 36">
            <a:extLst>
              <a:ext uri="{FF2B5EF4-FFF2-40B4-BE49-F238E27FC236}">
                <a16:creationId xmlns:a16="http://schemas.microsoft.com/office/drawing/2014/main" id="{78C051B9-BB0D-5F32-64F1-A676A4B794A8}"/>
              </a:ext>
            </a:extLst>
          </p:cNvPr>
          <p:cNvGrpSpPr/>
          <p:nvPr/>
        </p:nvGrpSpPr>
        <p:grpSpPr>
          <a:xfrm>
            <a:off x="6276975" y="5448300"/>
            <a:ext cx="4791075" cy="914400"/>
            <a:chOff x="6276975" y="5448300"/>
            <a:chExt cx="4791075" cy="914400"/>
          </a:xfrm>
        </p:grpSpPr>
        <p:pic>
          <p:nvPicPr>
            <p:cNvPr id="21" name="Graphic 20" descr="Feather with solid fill">
              <a:extLst>
                <a:ext uri="{FF2B5EF4-FFF2-40B4-BE49-F238E27FC236}">
                  <a16:creationId xmlns:a16="http://schemas.microsoft.com/office/drawing/2014/main" id="{166B3C11-6E69-89DA-1A54-691144F0F6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76975" y="5448300"/>
              <a:ext cx="914400" cy="914400"/>
            </a:xfrm>
            <a:prstGeom prst="rect">
              <a:avLst/>
            </a:prstGeom>
          </p:spPr>
        </p:pic>
        <p:sp>
          <p:nvSpPr>
            <p:cNvPr id="30" name="TextBox 29">
              <a:extLst>
                <a:ext uri="{FF2B5EF4-FFF2-40B4-BE49-F238E27FC236}">
                  <a16:creationId xmlns:a16="http://schemas.microsoft.com/office/drawing/2014/main" id="{502628FD-0B16-9024-5D76-3E2A095812ED}"/>
                </a:ext>
              </a:extLst>
            </p:cNvPr>
            <p:cNvSpPr txBox="1"/>
            <p:nvPr/>
          </p:nvSpPr>
          <p:spPr>
            <a:xfrm>
              <a:off x="7562850" y="5613112"/>
              <a:ext cx="3505200" cy="584775"/>
            </a:xfrm>
            <a:prstGeom prst="rect">
              <a:avLst/>
            </a:prstGeom>
            <a:noFill/>
          </p:spPr>
          <p:txBody>
            <a:bodyPr wrap="square" rtlCol="0">
              <a:spAutoFit/>
            </a:bodyPr>
            <a:lstStyle/>
            <a:p>
              <a:r>
                <a:rPr lang="en-US" sz="3200" dirty="0"/>
                <a:t>Nature</a:t>
              </a:r>
              <a:endParaRPr lang="en-GB" sz="3200" dirty="0"/>
            </a:p>
          </p:txBody>
        </p:sp>
      </p:grpSp>
      <p:grpSp>
        <p:nvGrpSpPr>
          <p:cNvPr id="36" name="Group 35">
            <a:extLst>
              <a:ext uri="{FF2B5EF4-FFF2-40B4-BE49-F238E27FC236}">
                <a16:creationId xmlns:a16="http://schemas.microsoft.com/office/drawing/2014/main" id="{93D8BA02-9ADF-3E0F-972A-1BEF5EBB123C}"/>
              </a:ext>
            </a:extLst>
          </p:cNvPr>
          <p:cNvGrpSpPr/>
          <p:nvPr/>
        </p:nvGrpSpPr>
        <p:grpSpPr>
          <a:xfrm>
            <a:off x="6276975" y="4310063"/>
            <a:ext cx="4791075" cy="914400"/>
            <a:chOff x="6276975" y="4310063"/>
            <a:chExt cx="4791075" cy="914400"/>
          </a:xfrm>
        </p:grpSpPr>
        <p:pic>
          <p:nvPicPr>
            <p:cNvPr id="19" name="Graphic 18" descr="Chat with solid fill">
              <a:extLst>
                <a:ext uri="{FF2B5EF4-FFF2-40B4-BE49-F238E27FC236}">
                  <a16:creationId xmlns:a16="http://schemas.microsoft.com/office/drawing/2014/main" id="{C6BCB632-05AE-E380-6677-E9E00CC771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76975" y="4310063"/>
              <a:ext cx="914400" cy="914400"/>
            </a:xfrm>
            <a:prstGeom prst="rect">
              <a:avLst/>
            </a:prstGeom>
          </p:spPr>
        </p:pic>
        <p:sp>
          <p:nvSpPr>
            <p:cNvPr id="31" name="TextBox 30">
              <a:extLst>
                <a:ext uri="{FF2B5EF4-FFF2-40B4-BE49-F238E27FC236}">
                  <a16:creationId xmlns:a16="http://schemas.microsoft.com/office/drawing/2014/main" id="{87E1CAAA-2C0D-D486-11E1-DF05D84986C8}"/>
                </a:ext>
              </a:extLst>
            </p:cNvPr>
            <p:cNvSpPr txBox="1"/>
            <p:nvPr/>
          </p:nvSpPr>
          <p:spPr>
            <a:xfrm>
              <a:off x="7562850" y="4474875"/>
              <a:ext cx="3505200" cy="584775"/>
            </a:xfrm>
            <a:prstGeom prst="rect">
              <a:avLst/>
            </a:prstGeom>
            <a:noFill/>
          </p:spPr>
          <p:txBody>
            <a:bodyPr wrap="square" rtlCol="0">
              <a:spAutoFit/>
            </a:bodyPr>
            <a:lstStyle/>
            <a:p>
              <a:r>
                <a:rPr lang="en-US" sz="3200" dirty="0"/>
                <a:t>Engage</a:t>
              </a:r>
              <a:endParaRPr lang="en-GB" sz="3200" dirty="0"/>
            </a:p>
          </p:txBody>
        </p:sp>
      </p:grpSp>
      <p:grpSp>
        <p:nvGrpSpPr>
          <p:cNvPr id="35" name="Group 34">
            <a:extLst>
              <a:ext uri="{FF2B5EF4-FFF2-40B4-BE49-F238E27FC236}">
                <a16:creationId xmlns:a16="http://schemas.microsoft.com/office/drawing/2014/main" id="{8C173B8A-2B59-5C8D-8BC0-967D37425638}"/>
              </a:ext>
            </a:extLst>
          </p:cNvPr>
          <p:cNvGrpSpPr/>
          <p:nvPr/>
        </p:nvGrpSpPr>
        <p:grpSpPr>
          <a:xfrm>
            <a:off x="6276975" y="3171826"/>
            <a:ext cx="4791075" cy="914400"/>
            <a:chOff x="6276975" y="3171826"/>
            <a:chExt cx="4791075" cy="914400"/>
          </a:xfrm>
        </p:grpSpPr>
        <p:pic>
          <p:nvPicPr>
            <p:cNvPr id="13" name="Graphic 12" descr="Shopping cart with solid fill">
              <a:extLst>
                <a:ext uri="{FF2B5EF4-FFF2-40B4-BE49-F238E27FC236}">
                  <a16:creationId xmlns:a16="http://schemas.microsoft.com/office/drawing/2014/main" id="{2BE37062-1B86-A9F3-C204-C30A30FD503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76975" y="3171826"/>
              <a:ext cx="914400" cy="914400"/>
            </a:xfrm>
            <a:prstGeom prst="rect">
              <a:avLst/>
            </a:prstGeom>
          </p:spPr>
        </p:pic>
        <p:sp>
          <p:nvSpPr>
            <p:cNvPr id="32" name="TextBox 31">
              <a:extLst>
                <a:ext uri="{FF2B5EF4-FFF2-40B4-BE49-F238E27FC236}">
                  <a16:creationId xmlns:a16="http://schemas.microsoft.com/office/drawing/2014/main" id="{30951AB9-A6D3-69D4-D011-1D6A16BAD939}"/>
                </a:ext>
              </a:extLst>
            </p:cNvPr>
            <p:cNvSpPr txBox="1"/>
            <p:nvPr/>
          </p:nvSpPr>
          <p:spPr>
            <a:xfrm>
              <a:off x="7562850" y="3277105"/>
              <a:ext cx="3505200" cy="584775"/>
            </a:xfrm>
            <a:prstGeom prst="rect">
              <a:avLst/>
            </a:prstGeom>
            <a:noFill/>
          </p:spPr>
          <p:txBody>
            <a:bodyPr wrap="square" rtlCol="0">
              <a:spAutoFit/>
            </a:bodyPr>
            <a:lstStyle/>
            <a:p>
              <a:r>
                <a:rPr lang="en-US" sz="3200" dirty="0"/>
                <a:t>Purchases</a:t>
              </a:r>
              <a:endParaRPr lang="en-GB" sz="3200" dirty="0"/>
            </a:p>
          </p:txBody>
        </p:sp>
      </p:grpSp>
      <p:grpSp>
        <p:nvGrpSpPr>
          <p:cNvPr id="34" name="Group 33">
            <a:extLst>
              <a:ext uri="{FF2B5EF4-FFF2-40B4-BE49-F238E27FC236}">
                <a16:creationId xmlns:a16="http://schemas.microsoft.com/office/drawing/2014/main" id="{4BA80377-27E7-A13D-18AA-CE5F0C245FAE}"/>
              </a:ext>
            </a:extLst>
          </p:cNvPr>
          <p:cNvGrpSpPr/>
          <p:nvPr/>
        </p:nvGrpSpPr>
        <p:grpSpPr>
          <a:xfrm>
            <a:off x="6276975" y="1921668"/>
            <a:ext cx="4791075" cy="914400"/>
            <a:chOff x="6276975" y="1921668"/>
            <a:chExt cx="4791075" cy="914400"/>
          </a:xfrm>
        </p:grpSpPr>
        <p:pic>
          <p:nvPicPr>
            <p:cNvPr id="25" name="Graphic 24" descr="List with solid fill">
              <a:extLst>
                <a:ext uri="{FF2B5EF4-FFF2-40B4-BE49-F238E27FC236}">
                  <a16:creationId xmlns:a16="http://schemas.microsoft.com/office/drawing/2014/main" id="{7DB62958-7021-24AA-1936-3A726E32552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276975" y="1921668"/>
              <a:ext cx="914400" cy="914400"/>
            </a:xfrm>
            <a:prstGeom prst="rect">
              <a:avLst/>
            </a:prstGeom>
          </p:spPr>
        </p:pic>
        <p:sp>
          <p:nvSpPr>
            <p:cNvPr id="33" name="TextBox 32">
              <a:extLst>
                <a:ext uri="{FF2B5EF4-FFF2-40B4-BE49-F238E27FC236}">
                  <a16:creationId xmlns:a16="http://schemas.microsoft.com/office/drawing/2014/main" id="{84DAE4FE-EC13-9799-FEEA-2032359B082A}"/>
                </a:ext>
              </a:extLst>
            </p:cNvPr>
            <p:cNvSpPr txBox="1"/>
            <p:nvPr/>
          </p:nvSpPr>
          <p:spPr>
            <a:xfrm>
              <a:off x="7562850" y="2093445"/>
              <a:ext cx="3505200" cy="584775"/>
            </a:xfrm>
            <a:prstGeom prst="rect">
              <a:avLst/>
            </a:prstGeom>
            <a:noFill/>
          </p:spPr>
          <p:txBody>
            <a:bodyPr wrap="square" rtlCol="0">
              <a:spAutoFit/>
            </a:bodyPr>
            <a:lstStyle/>
            <a:p>
              <a:r>
                <a:rPr lang="en-US" sz="3200" dirty="0"/>
                <a:t>Policy &amp; Planning</a:t>
              </a:r>
              <a:endParaRPr lang="en-GB" sz="3200" dirty="0"/>
            </a:p>
          </p:txBody>
        </p:sp>
      </p:grpSp>
      <p:pic>
        <p:nvPicPr>
          <p:cNvPr id="44" name="Content Placeholder 43" descr="Cycling with solid fill">
            <a:extLst>
              <a:ext uri="{FF2B5EF4-FFF2-40B4-BE49-F238E27FC236}">
                <a16:creationId xmlns:a16="http://schemas.microsoft.com/office/drawing/2014/main" id="{2D696089-9306-C4E1-E6F1-D67F63E94016}"/>
              </a:ext>
            </a:extLst>
          </p:cNvPr>
          <p:cNvPicPr>
            <a:picLocks noGrp="1" noChangeAspect="1"/>
          </p:cNvPicPr>
          <p:nvPr>
            <p:ph idx="1"/>
          </p:nvPr>
        </p:nvPicPr>
        <p:blipFill>
          <a:blip r:embed="rId17">
            <a:extLst>
              <a:ext uri="{96DAC541-7B7A-43D3-8B79-37D633B846F1}">
                <asvg:svgBlip xmlns:asvg="http://schemas.microsoft.com/office/drawing/2016/SVG/main" r:embed="rId18"/>
              </a:ext>
            </a:extLst>
          </a:blip>
          <a:stretch>
            <a:fillRect/>
          </a:stretch>
        </p:blipFill>
        <p:spPr>
          <a:xfrm>
            <a:off x="804863" y="1974057"/>
            <a:ext cx="914400" cy="914400"/>
          </a:xfrm>
        </p:spPr>
      </p:pic>
      <p:sp>
        <p:nvSpPr>
          <p:cNvPr id="45" name="TextBox 44">
            <a:extLst>
              <a:ext uri="{FF2B5EF4-FFF2-40B4-BE49-F238E27FC236}">
                <a16:creationId xmlns:a16="http://schemas.microsoft.com/office/drawing/2014/main" id="{B9468B14-6147-F474-D12D-FC5CD4497D53}"/>
              </a:ext>
            </a:extLst>
          </p:cNvPr>
          <p:cNvSpPr txBox="1"/>
          <p:nvPr/>
        </p:nvSpPr>
        <p:spPr>
          <a:xfrm>
            <a:off x="2014538" y="2086478"/>
            <a:ext cx="3505200" cy="584775"/>
          </a:xfrm>
          <a:prstGeom prst="rect">
            <a:avLst/>
          </a:prstGeom>
          <a:noFill/>
        </p:spPr>
        <p:txBody>
          <a:bodyPr wrap="square" rtlCol="0">
            <a:spAutoFit/>
          </a:bodyPr>
          <a:lstStyle/>
          <a:p>
            <a:r>
              <a:rPr lang="en-US" sz="3200" dirty="0"/>
              <a:t>Travel</a:t>
            </a:r>
            <a:endParaRPr lang="en-GB" sz="3200" dirty="0"/>
          </a:p>
        </p:txBody>
      </p:sp>
    </p:spTree>
    <p:extLst>
      <p:ext uri="{BB962C8B-B14F-4D97-AF65-F5344CB8AC3E}">
        <p14:creationId xmlns:p14="http://schemas.microsoft.com/office/powerpoint/2010/main" val="55330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CB592F-4B6C-649A-C138-792113283104}"/>
              </a:ext>
            </a:extLst>
          </p:cNvPr>
          <p:cNvPicPr>
            <a:picLocks noChangeAspect="1"/>
          </p:cNvPicPr>
          <p:nvPr/>
        </p:nvPicPr>
        <p:blipFill>
          <a:blip r:embed="rId3"/>
          <a:stretch>
            <a:fillRect/>
          </a:stretch>
        </p:blipFill>
        <p:spPr>
          <a:xfrm>
            <a:off x="270842" y="871697"/>
            <a:ext cx="11650315" cy="5114605"/>
          </a:xfrm>
          <a:prstGeom prst="rect">
            <a:avLst/>
          </a:prstGeom>
        </p:spPr>
      </p:pic>
    </p:spTree>
    <p:extLst>
      <p:ext uri="{BB962C8B-B14F-4D97-AF65-F5344CB8AC3E}">
        <p14:creationId xmlns:p14="http://schemas.microsoft.com/office/powerpoint/2010/main" val="1832114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3011D-96FD-1E3A-7DC7-D563372259DA}"/>
              </a:ext>
            </a:extLst>
          </p:cNvPr>
          <p:cNvSpPr>
            <a:spLocks noGrp="1"/>
          </p:cNvSpPr>
          <p:nvPr>
            <p:ph type="title"/>
          </p:nvPr>
        </p:nvSpPr>
        <p:spPr/>
        <p:txBody>
          <a:bodyPr/>
          <a:lstStyle/>
          <a:p>
            <a:pPr algn="ctr"/>
            <a:r>
              <a:rPr lang="en-US" dirty="0"/>
              <a:t>Climate Confidence Scorecard</a:t>
            </a:r>
            <a:endParaRPr lang="en-GB" dirty="0"/>
          </a:p>
        </p:txBody>
      </p:sp>
      <p:pic>
        <p:nvPicPr>
          <p:cNvPr id="5" name="Content Placeholder 4" descr="A green and orange pie chart&#10;&#10;Description automatically generated">
            <a:extLst>
              <a:ext uri="{FF2B5EF4-FFF2-40B4-BE49-F238E27FC236}">
                <a16:creationId xmlns:a16="http://schemas.microsoft.com/office/drawing/2014/main" id="{7944CB73-EC38-E954-22B9-02CFA9D774D0}"/>
              </a:ext>
            </a:extLst>
          </p:cNvPr>
          <p:cNvPicPr>
            <a:picLocks noGrp="1" noChangeAspect="1"/>
          </p:cNvPicPr>
          <p:nvPr>
            <p:ph idx="1"/>
          </p:nvPr>
        </p:nvPicPr>
        <p:blipFill>
          <a:blip r:embed="rId3"/>
          <a:stretch>
            <a:fillRect/>
          </a:stretch>
        </p:blipFill>
        <p:spPr>
          <a:xfrm>
            <a:off x="1017936" y="1349149"/>
            <a:ext cx="10156128" cy="5508851"/>
          </a:xfrm>
        </p:spPr>
      </p:pic>
    </p:spTree>
    <p:extLst>
      <p:ext uri="{BB962C8B-B14F-4D97-AF65-F5344CB8AC3E}">
        <p14:creationId xmlns:p14="http://schemas.microsoft.com/office/powerpoint/2010/main" val="3618954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8CDD1-D99F-6C27-95F5-A7AEB652748E}"/>
              </a:ext>
            </a:extLst>
          </p:cNvPr>
          <p:cNvSpPr>
            <a:spLocks noGrp="1"/>
          </p:cNvSpPr>
          <p:nvPr>
            <p:ph type="title"/>
          </p:nvPr>
        </p:nvSpPr>
        <p:spPr>
          <a:xfrm>
            <a:off x="838200" y="313171"/>
            <a:ext cx="10515600" cy="1325563"/>
          </a:xfrm>
        </p:spPr>
        <p:txBody>
          <a:bodyPr/>
          <a:lstStyle/>
          <a:p>
            <a:r>
              <a:rPr lang="en-US" b="1" dirty="0"/>
              <a:t>Writing an Environmental Policy</a:t>
            </a:r>
            <a:endParaRPr lang="en-GB" b="1" dirty="0"/>
          </a:p>
        </p:txBody>
      </p:sp>
      <p:sp>
        <p:nvSpPr>
          <p:cNvPr id="3" name="Content Placeholder 2">
            <a:extLst>
              <a:ext uri="{FF2B5EF4-FFF2-40B4-BE49-F238E27FC236}">
                <a16:creationId xmlns:a16="http://schemas.microsoft.com/office/drawing/2014/main" id="{C30E5491-A632-F5B3-F4C5-471B5E2E0957}"/>
              </a:ext>
            </a:extLst>
          </p:cNvPr>
          <p:cNvSpPr>
            <a:spLocks noGrp="1"/>
          </p:cNvSpPr>
          <p:nvPr>
            <p:ph idx="1"/>
          </p:nvPr>
        </p:nvSpPr>
        <p:spPr>
          <a:xfrm>
            <a:off x="838200" y="1607416"/>
            <a:ext cx="10515600" cy="4325794"/>
          </a:xfrm>
        </p:spPr>
        <p:txBody>
          <a:bodyPr>
            <a:normAutofit lnSpcReduction="10000"/>
          </a:bodyPr>
          <a:lstStyle/>
          <a:p>
            <a:r>
              <a:rPr lang="en-US" sz="3600" dirty="0"/>
              <a:t>Vision &amp; Values- why is it important to your organization</a:t>
            </a:r>
          </a:p>
          <a:p>
            <a:r>
              <a:rPr lang="en-US" sz="3600" dirty="0"/>
              <a:t>It doesn’t need to be overly complicated</a:t>
            </a:r>
          </a:p>
          <a:p>
            <a:r>
              <a:rPr lang="en-GB" sz="3600" dirty="0"/>
              <a:t>Set practical steps</a:t>
            </a:r>
          </a:p>
          <a:p>
            <a:r>
              <a:rPr lang="en-GB" sz="3600" dirty="0"/>
              <a:t>How does it link with any other policies you have?</a:t>
            </a:r>
          </a:p>
          <a:p>
            <a:pPr lvl="1"/>
            <a:r>
              <a:rPr lang="en-GB" sz="3200" dirty="0"/>
              <a:t>E.g. risk management, contingency planning</a:t>
            </a:r>
          </a:p>
          <a:p>
            <a:r>
              <a:rPr lang="en-GB" sz="3600" dirty="0"/>
              <a:t>Who is responsible for each action?</a:t>
            </a:r>
          </a:p>
          <a:p>
            <a:r>
              <a:rPr lang="en-GB" sz="3600" dirty="0"/>
              <a:t>Set timescales to review it</a:t>
            </a:r>
          </a:p>
        </p:txBody>
      </p:sp>
      <p:sp>
        <p:nvSpPr>
          <p:cNvPr id="4" name="TextBox 3">
            <a:extLst>
              <a:ext uri="{FF2B5EF4-FFF2-40B4-BE49-F238E27FC236}">
                <a16:creationId xmlns:a16="http://schemas.microsoft.com/office/drawing/2014/main" id="{EE7E178B-C30D-0782-C0FB-70AA10002736}"/>
              </a:ext>
            </a:extLst>
          </p:cNvPr>
          <p:cNvSpPr txBox="1"/>
          <p:nvPr/>
        </p:nvSpPr>
        <p:spPr>
          <a:xfrm>
            <a:off x="838200" y="6068291"/>
            <a:ext cx="10654145" cy="738664"/>
          </a:xfrm>
          <a:prstGeom prst="rect">
            <a:avLst/>
          </a:prstGeom>
          <a:noFill/>
        </p:spPr>
        <p:txBody>
          <a:bodyPr wrap="square" rtlCol="0">
            <a:spAutoFit/>
          </a:bodyPr>
          <a:lstStyle/>
          <a:p>
            <a:r>
              <a:rPr lang="en-US" sz="2400" dirty="0"/>
              <a:t>For further info &amp; template see: </a:t>
            </a:r>
            <a:r>
              <a:rPr lang="en-US" sz="2400" dirty="0">
                <a:hlinkClick r:id="rId3"/>
              </a:rPr>
              <a:t>https://climateconfident.scot/act/create-a-policy</a:t>
            </a:r>
            <a:endParaRPr lang="en-US" sz="2400" dirty="0"/>
          </a:p>
          <a:p>
            <a:endParaRPr lang="en-GB" dirty="0"/>
          </a:p>
        </p:txBody>
      </p:sp>
    </p:spTree>
    <p:extLst>
      <p:ext uri="{BB962C8B-B14F-4D97-AF65-F5344CB8AC3E}">
        <p14:creationId xmlns:p14="http://schemas.microsoft.com/office/powerpoint/2010/main" val="129546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CFA7-7703-9A30-FC6C-0565B7DE396A}"/>
              </a:ext>
            </a:extLst>
          </p:cNvPr>
          <p:cNvSpPr>
            <a:spLocks noGrp="1"/>
          </p:cNvSpPr>
          <p:nvPr>
            <p:ph type="title"/>
          </p:nvPr>
        </p:nvSpPr>
        <p:spPr/>
        <p:txBody>
          <a:bodyPr/>
          <a:lstStyle/>
          <a:p>
            <a:r>
              <a:rPr lang="en-US" b="1" dirty="0"/>
              <a:t>Current Funding</a:t>
            </a:r>
            <a:endParaRPr lang="en-GB" b="1" dirty="0"/>
          </a:p>
        </p:txBody>
      </p:sp>
      <p:sp>
        <p:nvSpPr>
          <p:cNvPr id="3" name="Content Placeholder 2">
            <a:extLst>
              <a:ext uri="{FF2B5EF4-FFF2-40B4-BE49-F238E27FC236}">
                <a16:creationId xmlns:a16="http://schemas.microsoft.com/office/drawing/2014/main" id="{79D30631-E1F0-A502-738A-657A59440FCD}"/>
              </a:ext>
            </a:extLst>
          </p:cNvPr>
          <p:cNvSpPr>
            <a:spLocks noGrp="1"/>
          </p:cNvSpPr>
          <p:nvPr>
            <p:ph idx="1"/>
          </p:nvPr>
        </p:nvSpPr>
        <p:spPr>
          <a:xfrm>
            <a:off x="838200" y="1586634"/>
            <a:ext cx="10515600" cy="4351338"/>
          </a:xfrm>
        </p:spPr>
        <p:txBody>
          <a:bodyPr/>
          <a:lstStyle/>
          <a:p>
            <a:r>
              <a:rPr lang="en-US" dirty="0"/>
              <a:t>Local Energy Scotland - Let’s Do Net Zero Community Buildings- Up to £80,000 towards reducing building energy costs &amp; greenhouse gas emissions.</a:t>
            </a:r>
          </a:p>
          <a:p>
            <a:r>
              <a:rPr lang="en-US" dirty="0"/>
              <a:t>Local Energy Scotland - CARES Development Support and Funding – Supporting communities with renewable energy technology, shared ownership etc. </a:t>
            </a:r>
          </a:p>
          <a:p>
            <a:r>
              <a:rPr lang="en-US" dirty="0"/>
              <a:t>The Scottish Government - Climate Engagement Fund- £50,000 to £100,000 to build understanding of the climate emergency across communities in Scotland Next deadline: 1 Sep 2023</a:t>
            </a:r>
          </a:p>
          <a:p>
            <a:r>
              <a:rPr lang="en-US" dirty="0"/>
              <a:t>For more see Funding Scotland… </a:t>
            </a:r>
            <a:r>
              <a:rPr lang="en-US" dirty="0">
                <a:hlinkClick r:id="rId3"/>
              </a:rPr>
              <a:t>www.funding.scot</a:t>
            </a:r>
            <a:endParaRPr lang="en-US" dirty="0"/>
          </a:p>
          <a:p>
            <a:endParaRPr lang="en-US" dirty="0"/>
          </a:p>
          <a:p>
            <a:endParaRPr lang="en-GB" dirty="0"/>
          </a:p>
        </p:txBody>
      </p:sp>
    </p:spTree>
    <p:extLst>
      <p:ext uri="{BB962C8B-B14F-4D97-AF65-F5344CB8AC3E}">
        <p14:creationId xmlns:p14="http://schemas.microsoft.com/office/powerpoint/2010/main" val="2219500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A35A-49F8-B7AC-93E5-39C91776BCFF}"/>
              </a:ext>
            </a:extLst>
          </p:cNvPr>
          <p:cNvSpPr>
            <a:spLocks noGrp="1"/>
          </p:cNvSpPr>
          <p:nvPr>
            <p:ph type="title"/>
          </p:nvPr>
        </p:nvSpPr>
        <p:spPr/>
        <p:txBody>
          <a:bodyPr/>
          <a:lstStyle/>
          <a:p>
            <a:pPr algn="ctr"/>
            <a:r>
              <a:rPr lang="en-US" dirty="0"/>
              <a:t>For further info visit:</a:t>
            </a:r>
            <a:endParaRPr lang="en-GB" dirty="0"/>
          </a:p>
        </p:txBody>
      </p:sp>
      <p:sp>
        <p:nvSpPr>
          <p:cNvPr id="3" name="Content Placeholder 2">
            <a:extLst>
              <a:ext uri="{FF2B5EF4-FFF2-40B4-BE49-F238E27FC236}">
                <a16:creationId xmlns:a16="http://schemas.microsoft.com/office/drawing/2014/main" id="{BE11416A-F5E2-9A5D-F1A6-9ADC2F5A1DE7}"/>
              </a:ext>
            </a:extLst>
          </p:cNvPr>
          <p:cNvSpPr>
            <a:spLocks noGrp="1"/>
          </p:cNvSpPr>
          <p:nvPr>
            <p:ph idx="1"/>
          </p:nvPr>
        </p:nvSpPr>
        <p:spPr/>
        <p:txBody>
          <a:bodyPr>
            <a:normAutofit/>
          </a:bodyPr>
          <a:lstStyle/>
          <a:p>
            <a:pPr marL="0" indent="0" algn="ctr">
              <a:buNone/>
            </a:pPr>
            <a:r>
              <a:rPr lang="en-GB" sz="6600" dirty="0">
                <a:hlinkClick r:id="rId3"/>
              </a:rPr>
              <a:t>www.climateconfident.scot</a:t>
            </a:r>
            <a:endParaRPr lang="en-GB" sz="6600" dirty="0"/>
          </a:p>
          <a:p>
            <a:pPr marL="0" indent="0" algn="ctr">
              <a:buNone/>
            </a:pPr>
            <a:endParaRPr lang="en-GB" sz="6600" dirty="0"/>
          </a:p>
        </p:txBody>
      </p:sp>
    </p:spTree>
    <p:extLst>
      <p:ext uri="{BB962C8B-B14F-4D97-AF65-F5344CB8AC3E}">
        <p14:creationId xmlns:p14="http://schemas.microsoft.com/office/powerpoint/2010/main" val="1170498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FBCD-EC7F-4335-734D-B3BF27CF04F9}"/>
              </a:ext>
            </a:extLst>
          </p:cNvPr>
          <p:cNvSpPr>
            <a:spLocks noGrp="1"/>
          </p:cNvSpPr>
          <p:nvPr>
            <p:ph type="title"/>
          </p:nvPr>
        </p:nvSpPr>
        <p:spPr/>
        <p:txBody>
          <a:bodyPr/>
          <a:lstStyle/>
          <a:p>
            <a:pPr algn="ctr"/>
            <a:r>
              <a:rPr lang="en-US" b="1" dirty="0"/>
              <a:t>Discussion Questions</a:t>
            </a:r>
            <a:endParaRPr lang="en-GB" b="1" dirty="0"/>
          </a:p>
        </p:txBody>
      </p:sp>
      <p:sp>
        <p:nvSpPr>
          <p:cNvPr id="3" name="Content Placeholder 2">
            <a:extLst>
              <a:ext uri="{FF2B5EF4-FFF2-40B4-BE49-F238E27FC236}">
                <a16:creationId xmlns:a16="http://schemas.microsoft.com/office/drawing/2014/main" id="{CC13A27B-D788-EB80-CDEB-93584D82D321}"/>
              </a:ext>
            </a:extLst>
          </p:cNvPr>
          <p:cNvSpPr>
            <a:spLocks noGrp="1"/>
          </p:cNvSpPr>
          <p:nvPr>
            <p:ph idx="1"/>
          </p:nvPr>
        </p:nvSpPr>
        <p:spPr>
          <a:xfrm>
            <a:off x="838199" y="1825625"/>
            <a:ext cx="10982093" cy="4351338"/>
          </a:xfrm>
        </p:spPr>
        <p:txBody>
          <a:bodyPr/>
          <a:lstStyle/>
          <a:p>
            <a:pPr marL="0" indent="0" algn="l">
              <a:buNone/>
            </a:pPr>
            <a:r>
              <a:rPr lang="en-US" sz="4400" dirty="0">
                <a:solidFill>
                  <a:srgbClr val="242424"/>
                </a:solidFill>
                <a:latin typeface="Segoe UI" panose="020B0502040204020203" pitchFamily="34" charset="0"/>
              </a:rPr>
              <a:t>1	</a:t>
            </a:r>
            <a:r>
              <a:rPr lang="en-US" sz="4400" b="0" i="0" dirty="0">
                <a:solidFill>
                  <a:srgbClr val="242424"/>
                </a:solidFill>
                <a:effectLst/>
                <a:latin typeface="Segoe UI" panose="020B0502040204020203" pitchFamily="34" charset="0"/>
              </a:rPr>
              <a:t>Are </a:t>
            </a:r>
            <a:r>
              <a:rPr lang="en-US" sz="4400" b="0" i="0" dirty="0" err="1">
                <a:solidFill>
                  <a:srgbClr val="242424"/>
                </a:solidFill>
                <a:effectLst/>
                <a:latin typeface="Segoe UI" panose="020B0502040204020203" pitchFamily="34" charset="0"/>
              </a:rPr>
              <a:t>organisations</a:t>
            </a:r>
            <a:r>
              <a:rPr lang="en-US" sz="4400" b="0" i="0" dirty="0">
                <a:solidFill>
                  <a:srgbClr val="242424"/>
                </a:solidFill>
                <a:effectLst/>
                <a:latin typeface="Segoe UI" panose="020B0502040204020203" pitchFamily="34" charset="0"/>
              </a:rPr>
              <a:t> currently doing 	anything to implement greener 	initiatives, if so, what?</a:t>
            </a:r>
          </a:p>
          <a:p>
            <a:endParaRPr lang="en-GB" dirty="0"/>
          </a:p>
        </p:txBody>
      </p:sp>
    </p:spTree>
    <p:extLst>
      <p:ext uri="{BB962C8B-B14F-4D97-AF65-F5344CB8AC3E}">
        <p14:creationId xmlns:p14="http://schemas.microsoft.com/office/powerpoint/2010/main" val="340475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1C237-B4E1-07D2-E91F-14064BAEB279}"/>
              </a:ext>
            </a:extLst>
          </p:cNvPr>
          <p:cNvSpPr>
            <a:spLocks noGrp="1"/>
          </p:cNvSpPr>
          <p:nvPr>
            <p:ph type="title"/>
          </p:nvPr>
        </p:nvSpPr>
        <p:spPr>
          <a:xfrm>
            <a:off x="2022762" y="365125"/>
            <a:ext cx="9331037" cy="1325563"/>
          </a:xfrm>
        </p:spPr>
        <p:txBody>
          <a:bodyPr/>
          <a:lstStyle/>
          <a:p>
            <a:r>
              <a:rPr lang="en-US" b="1" dirty="0"/>
              <a:t>Session Overview</a:t>
            </a:r>
            <a:endParaRPr lang="en-GB" b="1" dirty="0"/>
          </a:p>
        </p:txBody>
      </p:sp>
      <p:sp>
        <p:nvSpPr>
          <p:cNvPr id="3" name="Content Placeholder 2">
            <a:extLst>
              <a:ext uri="{FF2B5EF4-FFF2-40B4-BE49-F238E27FC236}">
                <a16:creationId xmlns:a16="http://schemas.microsoft.com/office/drawing/2014/main" id="{F6B0539A-F61F-5683-1233-42BF104FEED0}"/>
              </a:ext>
            </a:extLst>
          </p:cNvPr>
          <p:cNvSpPr>
            <a:spLocks noGrp="1"/>
          </p:cNvSpPr>
          <p:nvPr>
            <p:ph idx="1"/>
          </p:nvPr>
        </p:nvSpPr>
        <p:spPr>
          <a:xfrm>
            <a:off x="2022763" y="1815234"/>
            <a:ext cx="8607136" cy="4351338"/>
          </a:xfrm>
        </p:spPr>
        <p:txBody>
          <a:bodyPr/>
          <a:lstStyle/>
          <a:p>
            <a:r>
              <a:rPr lang="en-US" sz="3200" dirty="0"/>
              <a:t>Setting the scene</a:t>
            </a:r>
          </a:p>
          <a:p>
            <a:r>
              <a:rPr lang="en-US" sz="3200" dirty="0"/>
              <a:t>What can we do?</a:t>
            </a:r>
          </a:p>
          <a:p>
            <a:r>
              <a:rPr lang="en-US" sz="3200" dirty="0"/>
              <a:t>Climate Scorecard</a:t>
            </a:r>
          </a:p>
          <a:p>
            <a:r>
              <a:rPr lang="en-US" sz="3200" dirty="0"/>
              <a:t>Putting in place an environmental policy</a:t>
            </a:r>
          </a:p>
          <a:p>
            <a:r>
              <a:rPr lang="en-US" sz="3200" dirty="0"/>
              <a:t>Funding</a:t>
            </a:r>
          </a:p>
          <a:p>
            <a:endParaRPr lang="en-US" sz="3200" dirty="0"/>
          </a:p>
          <a:p>
            <a:r>
              <a:rPr lang="en-US" sz="3200" dirty="0"/>
              <a:t>Discussion Questions</a:t>
            </a:r>
          </a:p>
          <a:p>
            <a:endParaRPr lang="en-GB" dirty="0"/>
          </a:p>
        </p:txBody>
      </p:sp>
    </p:spTree>
    <p:extLst>
      <p:ext uri="{BB962C8B-B14F-4D97-AF65-F5344CB8AC3E}">
        <p14:creationId xmlns:p14="http://schemas.microsoft.com/office/powerpoint/2010/main" val="2790492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C2BEA-615A-2D26-2C33-BD82932F4F22}"/>
              </a:ext>
            </a:extLst>
          </p:cNvPr>
          <p:cNvSpPr>
            <a:spLocks noGrp="1"/>
          </p:cNvSpPr>
          <p:nvPr>
            <p:ph idx="1"/>
          </p:nvPr>
        </p:nvSpPr>
        <p:spPr/>
        <p:txBody>
          <a:bodyPr/>
          <a:lstStyle/>
          <a:p>
            <a:pPr marL="0" indent="0" algn="l">
              <a:buNone/>
            </a:pPr>
            <a:r>
              <a:rPr lang="en-US" sz="4400" b="0" i="0" dirty="0">
                <a:solidFill>
                  <a:srgbClr val="242424"/>
                </a:solidFill>
                <a:effectLst/>
                <a:latin typeface="Segoe UI" panose="020B0502040204020203" pitchFamily="34" charset="0"/>
              </a:rPr>
              <a:t>2	Do </a:t>
            </a:r>
            <a:r>
              <a:rPr lang="en-US" sz="4400" b="0" i="0" dirty="0" err="1">
                <a:solidFill>
                  <a:srgbClr val="242424"/>
                </a:solidFill>
                <a:effectLst/>
                <a:latin typeface="Segoe UI" panose="020B0502040204020203" pitchFamily="34" charset="0"/>
              </a:rPr>
              <a:t>organisations</a:t>
            </a:r>
            <a:r>
              <a:rPr lang="en-US" sz="4400" b="0" i="0" dirty="0">
                <a:solidFill>
                  <a:srgbClr val="242424"/>
                </a:solidFill>
                <a:effectLst/>
                <a:latin typeface="Segoe UI" panose="020B0502040204020203" pitchFamily="34" charset="0"/>
              </a:rPr>
              <a:t> feel there are any 	barriers preventing them from 	implementing greener initiatives?           	</a:t>
            </a:r>
            <a:r>
              <a:rPr lang="en-US" sz="4400" dirty="0">
                <a:solidFill>
                  <a:srgbClr val="242424"/>
                </a:solidFill>
                <a:latin typeface="Segoe UI" panose="020B0502040204020203" pitchFamily="34" charset="0"/>
              </a:rPr>
              <a:t>I</a:t>
            </a:r>
            <a:r>
              <a:rPr lang="en-US" sz="4400" b="0" i="0" dirty="0">
                <a:solidFill>
                  <a:srgbClr val="242424"/>
                </a:solidFill>
                <a:effectLst/>
                <a:latin typeface="Segoe UI" panose="020B0502040204020203" pitchFamily="34" charset="0"/>
              </a:rPr>
              <a:t>f so, what are these?</a:t>
            </a:r>
          </a:p>
          <a:p>
            <a:endParaRPr lang="en-GB" dirty="0"/>
          </a:p>
        </p:txBody>
      </p:sp>
    </p:spTree>
    <p:extLst>
      <p:ext uri="{BB962C8B-B14F-4D97-AF65-F5344CB8AC3E}">
        <p14:creationId xmlns:p14="http://schemas.microsoft.com/office/powerpoint/2010/main" val="4070283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90C14D-EDE5-15B6-406E-913ED69B143C}"/>
              </a:ext>
            </a:extLst>
          </p:cNvPr>
          <p:cNvSpPr>
            <a:spLocks noGrp="1"/>
          </p:cNvSpPr>
          <p:nvPr>
            <p:ph idx="1"/>
          </p:nvPr>
        </p:nvSpPr>
        <p:spPr/>
        <p:txBody>
          <a:bodyPr/>
          <a:lstStyle/>
          <a:p>
            <a:pPr marL="0" indent="0">
              <a:buNone/>
            </a:pPr>
            <a:r>
              <a:rPr lang="en-US" sz="4400" b="0" i="0" dirty="0">
                <a:solidFill>
                  <a:srgbClr val="242424"/>
                </a:solidFill>
                <a:effectLst/>
                <a:latin typeface="Segoe UI" panose="020B0502040204020203" pitchFamily="34" charset="0"/>
              </a:rPr>
              <a:t>3	How do </a:t>
            </a:r>
            <a:r>
              <a:rPr lang="en-US" sz="4400" b="0" i="0" dirty="0" err="1">
                <a:solidFill>
                  <a:srgbClr val="242424"/>
                </a:solidFill>
                <a:effectLst/>
                <a:latin typeface="Segoe UI" panose="020B0502040204020203" pitchFamily="34" charset="0"/>
              </a:rPr>
              <a:t>organisations</a:t>
            </a:r>
            <a:r>
              <a:rPr lang="en-US" sz="4400" b="0" i="0" dirty="0">
                <a:solidFill>
                  <a:srgbClr val="242424"/>
                </a:solidFill>
                <a:effectLst/>
                <a:latin typeface="Segoe UI" panose="020B0502040204020203" pitchFamily="34" charset="0"/>
              </a:rPr>
              <a:t> think EDVA 	could help them overcome these 	barriers, or generally support them 	specifically in relation to the climate 	crisis?</a:t>
            </a:r>
          </a:p>
          <a:p>
            <a:endParaRPr lang="en-GB" dirty="0"/>
          </a:p>
        </p:txBody>
      </p:sp>
    </p:spTree>
    <p:extLst>
      <p:ext uri="{BB962C8B-B14F-4D97-AF65-F5344CB8AC3E}">
        <p14:creationId xmlns:p14="http://schemas.microsoft.com/office/powerpoint/2010/main" val="191827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a:extLst>
              <a:ext uri="{FF2B5EF4-FFF2-40B4-BE49-F238E27FC236}">
                <a16:creationId xmlns:a16="http://schemas.microsoft.com/office/drawing/2014/main" id="{DBA928DF-50D8-528A-1C5B-71B63E11787E}"/>
              </a:ext>
            </a:extLst>
          </p:cNvPr>
          <p:cNvPicPr>
            <a:picLocks noChangeAspect="1"/>
          </p:cNvPicPr>
          <p:nvPr/>
        </p:nvPicPr>
        <p:blipFill>
          <a:blip r:embed="rId3"/>
          <a:stretch>
            <a:fillRect/>
          </a:stretch>
        </p:blipFill>
        <p:spPr>
          <a:xfrm>
            <a:off x="2724150" y="1185862"/>
            <a:ext cx="6743700" cy="4486275"/>
          </a:xfrm>
          <a:prstGeom prst="rect">
            <a:avLst/>
          </a:prstGeom>
        </p:spPr>
      </p:pic>
    </p:spTree>
    <p:extLst>
      <p:ext uri="{BB962C8B-B14F-4D97-AF65-F5344CB8AC3E}">
        <p14:creationId xmlns:p14="http://schemas.microsoft.com/office/powerpoint/2010/main" val="353245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aph showing the growth of co2 emissions&#10;&#10;Description automatically generated">
            <a:extLst>
              <a:ext uri="{FF2B5EF4-FFF2-40B4-BE49-F238E27FC236}">
                <a16:creationId xmlns:a16="http://schemas.microsoft.com/office/drawing/2014/main" id="{D2E21332-1C2C-7E37-782A-B819E38C94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04687" y="85725"/>
            <a:ext cx="9582625" cy="6686550"/>
          </a:xfrm>
          <a:prstGeom prst="rect">
            <a:avLst/>
          </a:prstGeom>
        </p:spPr>
      </p:pic>
    </p:spTree>
    <p:extLst>
      <p:ext uri="{BB962C8B-B14F-4D97-AF65-F5344CB8AC3E}">
        <p14:creationId xmlns:p14="http://schemas.microsoft.com/office/powerpoint/2010/main" val="283889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ue and white striped background&#10;&#10;Description automatically generated">
            <a:extLst>
              <a:ext uri="{FF2B5EF4-FFF2-40B4-BE49-F238E27FC236}">
                <a16:creationId xmlns:a16="http://schemas.microsoft.com/office/drawing/2014/main" id="{CF3F9D78-0AF5-1091-AD06-37D8FE915B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283" y="199284"/>
            <a:ext cx="11483434" cy="6459431"/>
          </a:xfrm>
          <a:prstGeom prst="rect">
            <a:avLst/>
          </a:prstGeom>
        </p:spPr>
      </p:pic>
    </p:spTree>
    <p:extLst>
      <p:ext uri="{BB962C8B-B14F-4D97-AF65-F5344CB8AC3E}">
        <p14:creationId xmlns:p14="http://schemas.microsoft.com/office/powerpoint/2010/main" val="240345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creen&#10;&#10;Description automatically generated">
            <a:extLst>
              <a:ext uri="{FF2B5EF4-FFF2-40B4-BE49-F238E27FC236}">
                <a16:creationId xmlns:a16="http://schemas.microsoft.com/office/drawing/2014/main" id="{79C3728E-0C2E-11CD-12B5-FC722E884E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268" y="188969"/>
            <a:ext cx="11521463" cy="6480061"/>
          </a:xfrm>
          <a:prstGeom prst="rect">
            <a:avLst/>
          </a:prstGeom>
        </p:spPr>
      </p:pic>
    </p:spTree>
    <p:extLst>
      <p:ext uri="{BB962C8B-B14F-4D97-AF65-F5344CB8AC3E}">
        <p14:creationId xmlns:p14="http://schemas.microsoft.com/office/powerpoint/2010/main" val="1812454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showing the growth of greenhouse gases&#10;&#10;Description automatically generated">
            <a:extLst>
              <a:ext uri="{FF2B5EF4-FFF2-40B4-BE49-F238E27FC236}">
                <a16:creationId xmlns:a16="http://schemas.microsoft.com/office/drawing/2014/main" id="{3B50CE81-A4A1-73AE-27DE-6F924ED108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9785" y="0"/>
            <a:ext cx="8352430" cy="6858000"/>
          </a:xfrm>
          <a:prstGeom prst="rect">
            <a:avLst/>
          </a:prstGeom>
        </p:spPr>
      </p:pic>
    </p:spTree>
    <p:extLst>
      <p:ext uri="{BB962C8B-B14F-4D97-AF65-F5344CB8AC3E}">
        <p14:creationId xmlns:p14="http://schemas.microsoft.com/office/powerpoint/2010/main" val="587319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een and white chart with white text&#10;&#10;Description automatically generated">
            <a:extLst>
              <a:ext uri="{FF2B5EF4-FFF2-40B4-BE49-F238E27FC236}">
                <a16:creationId xmlns:a16="http://schemas.microsoft.com/office/drawing/2014/main" id="{9B169602-BC93-E03D-DA77-797811F948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452" y="571500"/>
            <a:ext cx="11055096" cy="5715000"/>
          </a:xfrm>
          <a:prstGeom prst="rect">
            <a:avLst/>
          </a:prstGeom>
        </p:spPr>
      </p:pic>
    </p:spTree>
    <p:extLst>
      <p:ext uri="{BB962C8B-B14F-4D97-AF65-F5344CB8AC3E}">
        <p14:creationId xmlns:p14="http://schemas.microsoft.com/office/powerpoint/2010/main" val="372202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78DB-D51B-5BCE-74D5-72D0E7A4CE98}"/>
              </a:ext>
            </a:extLst>
          </p:cNvPr>
          <p:cNvSpPr>
            <a:spLocks noGrp="1"/>
          </p:cNvSpPr>
          <p:nvPr>
            <p:ph type="title"/>
          </p:nvPr>
        </p:nvSpPr>
        <p:spPr>
          <a:xfrm>
            <a:off x="505976" y="1323502"/>
            <a:ext cx="4509236" cy="2253913"/>
          </a:xfrm>
        </p:spPr>
        <p:txBody>
          <a:bodyPr vert="horz" lIns="91440" tIns="45720" rIns="91440" bIns="45720" rtlCol="0" anchor="ctr">
            <a:normAutofit/>
          </a:bodyPr>
          <a:lstStyle/>
          <a:p>
            <a:r>
              <a:rPr lang="en-US" kern="1200" dirty="0">
                <a:solidFill>
                  <a:schemeClr val="tx1"/>
                </a:solidFill>
                <a:latin typeface="+mj-lt"/>
                <a:ea typeface="+mj-ea"/>
                <a:cs typeface="+mj-cs"/>
              </a:rPr>
              <a:t>Global Effects on the Climate System include…</a:t>
            </a:r>
          </a:p>
        </p:txBody>
      </p:sp>
      <p:sp>
        <p:nvSpPr>
          <p:cNvPr id="4" name="TextBox 3">
            <a:extLst>
              <a:ext uri="{FF2B5EF4-FFF2-40B4-BE49-F238E27FC236}">
                <a16:creationId xmlns:a16="http://schemas.microsoft.com/office/drawing/2014/main" id="{1CA71933-78AD-2052-2C2B-407EF1C20EDB}"/>
              </a:ext>
            </a:extLst>
          </p:cNvPr>
          <p:cNvSpPr txBox="1"/>
          <p:nvPr/>
        </p:nvSpPr>
        <p:spPr>
          <a:xfrm>
            <a:off x="416192" y="3826854"/>
            <a:ext cx="4492454" cy="609383"/>
          </a:xfrm>
          <a:prstGeom prst="rect">
            <a:avLst/>
          </a:prstGeom>
        </p:spPr>
        <p:txBody>
          <a:bodyPr vert="horz" lIns="91440" tIns="45720" rIns="91440" bIns="45720" rtlCol="0" anchor="t">
            <a:normAutofit/>
          </a:bodyPr>
          <a:lstStyle/>
          <a:p>
            <a:pPr>
              <a:lnSpc>
                <a:spcPct val="90000"/>
              </a:lnSpc>
              <a:spcAft>
                <a:spcPts val="600"/>
              </a:spcAft>
            </a:pPr>
            <a:r>
              <a:rPr lang="en-US" dirty="0">
                <a:hlinkClick r:id="rId3"/>
              </a:rPr>
              <a:t>Effects of climate change - Met Office</a:t>
            </a:r>
            <a:endParaRPr lang="en-US" dirty="0"/>
          </a:p>
        </p:txBody>
      </p:sp>
      <p:sp>
        <p:nvSpPr>
          <p:cNvPr id="32" name="Oval 21">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Lightning in a cornfield">
            <a:extLst>
              <a:ext uri="{FF2B5EF4-FFF2-40B4-BE49-F238E27FC236}">
                <a16:creationId xmlns:a16="http://schemas.microsoft.com/office/drawing/2014/main" id="{E8C4FE39-3158-2006-8F3A-CE7D2483DF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3" name="Freeform: Shape 23">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25">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Melting glacier">
            <a:extLst>
              <a:ext uri="{FF2B5EF4-FFF2-40B4-BE49-F238E27FC236}">
                <a16:creationId xmlns:a16="http://schemas.microsoft.com/office/drawing/2014/main" id="{7EDBA642-C056-620A-A0C2-A1600AE79D0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5" name="Picture 14" descr="A map of the world&#10;&#10;Description automatically generated">
            <a:extLst>
              <a:ext uri="{FF2B5EF4-FFF2-40B4-BE49-F238E27FC236}">
                <a16:creationId xmlns:a16="http://schemas.microsoft.com/office/drawing/2014/main" id="{E787DEB0-8025-DCD8-47D9-7B25B80E9C6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3"/>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5" name="Freeform: Shape 27">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Dry cracks in land under cloudy sky">
            <a:extLst>
              <a:ext uri="{FF2B5EF4-FFF2-40B4-BE49-F238E27FC236}">
                <a16:creationId xmlns:a16="http://schemas.microsoft.com/office/drawing/2014/main" id="{16F8020D-0B1E-0557-99DE-AD2FDD158A6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36" name="Freeform: Shape 29">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A map of the earth with colorful lines&#10;&#10;Description automatically generated">
            <a:extLst>
              <a:ext uri="{FF2B5EF4-FFF2-40B4-BE49-F238E27FC236}">
                <a16:creationId xmlns:a16="http://schemas.microsoft.com/office/drawing/2014/main" id="{46116E84-4513-6D53-EF5A-2543D891306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3"/>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37658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2727</TotalTime>
  <Words>667</Words>
  <Application>Microsoft Office PowerPoint</Application>
  <PresentationFormat>Widescreen</PresentationFormat>
  <Paragraphs>97</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Roboto</vt:lpstr>
      <vt:lpstr>Segoe UI</vt:lpstr>
      <vt:lpstr>Office Theme</vt:lpstr>
      <vt:lpstr>Climate Crisis</vt:lpstr>
      <vt:lpstr>Session Overview</vt:lpstr>
      <vt:lpstr>PowerPoint Presentation</vt:lpstr>
      <vt:lpstr>PowerPoint Presentation</vt:lpstr>
      <vt:lpstr>PowerPoint Presentation</vt:lpstr>
      <vt:lpstr>PowerPoint Presentation</vt:lpstr>
      <vt:lpstr>PowerPoint Presentation</vt:lpstr>
      <vt:lpstr>PowerPoint Presentation</vt:lpstr>
      <vt:lpstr>Global Effects on the Climate System include…</vt:lpstr>
      <vt:lpstr>Impacts of this include…</vt:lpstr>
      <vt:lpstr>Effects on UK Climate</vt:lpstr>
      <vt:lpstr>PowerPoint Presentation</vt:lpstr>
      <vt:lpstr>What can we do?</vt:lpstr>
      <vt:lpstr>PowerPoint Presentation</vt:lpstr>
      <vt:lpstr>Climate Confidence Scorecard</vt:lpstr>
      <vt:lpstr>Writing an Environmental Policy</vt:lpstr>
      <vt:lpstr>Current Funding</vt:lpstr>
      <vt:lpstr>For further info visit:</vt:lpstr>
      <vt:lpstr>Discussion 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Emerton</dc:creator>
  <cp:lastModifiedBy>Joni Mitchell</cp:lastModifiedBy>
  <cp:revision>23</cp:revision>
  <cp:lastPrinted>2023-08-02T21:01:01Z</cp:lastPrinted>
  <dcterms:created xsi:type="dcterms:W3CDTF">2023-08-01T14:46:43Z</dcterms:created>
  <dcterms:modified xsi:type="dcterms:W3CDTF">2023-08-10T10:07:11Z</dcterms:modified>
</cp:coreProperties>
</file>